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1" r:id="rId1"/>
    <p:sldMasterId id="2147483680" r:id="rId2"/>
  </p:sldMasterIdLst>
  <p:notesMasterIdLst>
    <p:notesMasterId r:id="rId17"/>
  </p:notesMasterIdLst>
  <p:sldIdLst>
    <p:sldId id="260" r:id="rId3"/>
    <p:sldId id="318" r:id="rId4"/>
    <p:sldId id="2145707947" r:id="rId5"/>
    <p:sldId id="2146849250" r:id="rId6"/>
    <p:sldId id="2146849251" r:id="rId7"/>
    <p:sldId id="313" r:id="rId8"/>
    <p:sldId id="2146849226" r:id="rId9"/>
    <p:sldId id="2146849255" r:id="rId10"/>
    <p:sldId id="345" r:id="rId11"/>
    <p:sldId id="364" r:id="rId12"/>
    <p:sldId id="302" r:id="rId13"/>
    <p:sldId id="2146849261" r:id="rId14"/>
    <p:sldId id="307" r:id="rId15"/>
    <p:sldId id="2146849257" r:id="rId16"/>
  </p:sldIdLst>
  <p:sldSz cx="9144000" cy="5143500" type="screen16x9"/>
  <p:notesSz cx="6799263" cy="9929813"/>
  <p:embeddedFontLst>
    <p:embeddedFont>
      <p:font typeface="Roboto" panose="02000000000000000000" pitchFamily="2" charset="0"/>
      <p:regular r:id="rId18"/>
      <p:bold r:id="rId19"/>
      <p:italic r:id="rId20"/>
      <p:boldItalic r:id="rId21"/>
    </p:embeddedFont>
    <p:embeddedFont>
      <p:font typeface="Trebuchet MS" panose="020B0603020202020204" pitchFamily="34" charset="0"/>
      <p:regular r:id="rId22"/>
      <p:bold r:id="rId23"/>
      <p:italic r:id="rId24"/>
      <p:boldItalic r:id="rId25"/>
    </p:embeddedFont>
    <p:embeddedFont>
      <p:font typeface="Urbanist" panose="020B060402020202020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0B7FA4A7-B936-44D2-A511-C747CBCDAFE1}">
          <p14:sldIdLst>
            <p14:sldId id="260"/>
            <p14:sldId id="318"/>
          </p14:sldIdLst>
        </p14:section>
        <p14:section name="Untitled Section" id="{BB3130B0-538C-4F57-B69E-3CB09A654217}">
          <p14:sldIdLst>
            <p14:sldId id="2145707947"/>
            <p14:sldId id="2146849250"/>
            <p14:sldId id="2146849251"/>
            <p14:sldId id="313"/>
            <p14:sldId id="2146849226"/>
            <p14:sldId id="2146849255"/>
            <p14:sldId id="345"/>
            <p14:sldId id="364"/>
            <p14:sldId id="302"/>
            <p14:sldId id="2146849261"/>
            <p14:sldId id="307"/>
            <p14:sldId id="2146849257"/>
          </p14:sldIdLst>
        </p14:section>
      </p14:sectionLst>
    </p:ex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C57657A-422A-1F2D-5B06-63B37256D392}" name="ΖΕΡΒΑ  ΑΡΓΥΡΩ" initials="ΑΖ" userId="S::azerva@mou.gr::af82dcee-ad8c-43fc-9450-59034dbc0478" providerId="AD"/>
  <p188:author id="{8288368B-F5C7-B800-B6D8-A741D08A9D4E}" name="ΠΑΠΟΥΤΣΗ ΜΑΡΙΑ" initials="ΜΠ" userId="S::mpapoutsi@mou.gr::f5bc0593-3e2b-49f3-b9d7-a2828e865d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005E88"/>
    <a:srgbClr val="669900"/>
    <a:srgbClr val="FFCC66"/>
    <a:srgbClr val="FF7C80"/>
    <a:srgbClr val="FF3F44"/>
    <a:srgbClr val="74B2BF"/>
    <a:srgbClr val="DE0000"/>
    <a:srgbClr val="00BFDF"/>
    <a:srgbClr val="88BD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85F1AA3-3D07-4C2E-95AD-E848F9DE5721}">
  <a:tblStyle styleId="{385F1AA3-3D07-4C2E-95AD-E848F9DE5721}"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F0B81C58-C681-45BC-9B18-2C94D4B3BDD0}" styleName="Table_1">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7E9639D4-E3E2-4D34-9284-5A2195B3D0D7}" styleName="Φωτεινό στυλ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Χωρίς στυλ, πλέγμα πίνακα">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3447" autoAdjust="0"/>
  </p:normalViewPr>
  <p:slideViewPr>
    <p:cSldViewPr snapToGrid="0">
      <p:cViewPr varScale="1">
        <p:scale>
          <a:sx n="143" d="100"/>
          <a:sy n="143" d="100"/>
        </p:scale>
        <p:origin x="642" y="108"/>
      </p:cViewPr>
      <p:guideLst>
        <p:guide orient="horz" pos="162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font" Target="fonts/font4.fntdata"/><Relationship Id="rId34" Type="http://schemas.microsoft.com/office/2018/10/relationships/authors" Targe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5" Type="http://schemas.openxmlformats.org/officeDocument/2006/relationships/font" Target="fonts/font8.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7.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8.xml"/><Relationship Id="rId19" Type="http://schemas.openxmlformats.org/officeDocument/2006/relationships/font" Target="fonts/font2.fntdata"/><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5.fntdata"/><Relationship Id="rId27" Type="http://schemas.openxmlformats.org/officeDocument/2006/relationships/font" Target="fonts/font10.fntdata"/><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88900" y="744538"/>
            <a:ext cx="6621463" cy="3724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927" y="4716662"/>
            <a:ext cx="5439410" cy="4468416"/>
          </a:xfrm>
          <a:prstGeom prst="rect">
            <a:avLst/>
          </a:prstGeom>
          <a:noFill/>
          <a:ln>
            <a:noFill/>
          </a:ln>
        </p:spPr>
        <p:txBody>
          <a:bodyPr spcFirstLastPara="1" wrap="square" lIns="91406" tIns="91406" rIns="91406" bIns="91406"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l-GR" dirty="0"/>
          </a:p>
        </p:txBody>
      </p:sp>
      <p:sp>
        <p:nvSpPr>
          <p:cNvPr id="4" name="Slide Number Placeholder 3"/>
          <p:cNvSpPr>
            <a:spLocks noGrp="1"/>
          </p:cNvSpPr>
          <p:nvPr>
            <p:ph type="sldNum" sz="quarter" idx="5"/>
          </p:nvPr>
        </p:nvSpPr>
        <p:spPr/>
        <p:txBody>
          <a:bodyPr lIns="91449" tIns="45725" rIns="91449" bIns="45725"/>
          <a:lstStyle/>
          <a:p>
            <a:pPr algn="r" defTabSz="914442">
              <a:buClrTx/>
              <a:defRPr/>
            </a:pPr>
            <a:fld id="{B5230455-3940-E94B-B680-5585781AEA90}" type="slidenum">
              <a:rPr lang="el-GR" sz="1200" kern="1200">
                <a:solidFill>
                  <a:prstClr val="black"/>
                </a:solidFill>
                <a:latin typeface="Calibri" panose="020F0502020204030204"/>
                <a:ea typeface="+mn-ea"/>
                <a:cs typeface="+mn-cs"/>
              </a:rPr>
              <a:pPr algn="r" defTabSz="914442">
                <a:buClrTx/>
                <a:defRPr/>
              </a:pPr>
              <a:t>1</a:t>
            </a:fld>
            <a:endParaRPr lang="el-GR"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8069077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79" indent="-285779" defTabSz="914491">
              <a:buClrTx/>
              <a:buSzTx/>
              <a:buFont typeface="Arial" panose="020B0604020202020204" pitchFamily="34" charset="0"/>
              <a:buChar char="•"/>
              <a:defRPr/>
            </a:pPr>
            <a:r>
              <a:rPr lang="el-GR" sz="1600" dirty="0">
                <a:solidFill>
                  <a:srgbClr val="0D4F8C"/>
                </a:solidFill>
              </a:rPr>
              <a:t>Οι χαμηλές απορροφήσεις ως ένα ποσοστό αιτιολογούνται για το ΤΑΑ, λόγω του ότι το Σπίτι μου ΙΙ ”άνοιξε” στο τέλος του 2024, άλλα δεν είχε ουσιαστική υλοποίηση εντός του έτους. Για το ΠΑΔΚΣ λόγω της έναρξης του το 2022.</a:t>
            </a:r>
          </a:p>
          <a:p>
            <a:pPr marL="285779" indent="-285779" defTabSz="914491">
              <a:buClrTx/>
              <a:buSzTx/>
              <a:buFont typeface="Arial" panose="020B0604020202020204" pitchFamily="34" charset="0"/>
              <a:buChar char="•"/>
              <a:defRPr/>
            </a:pPr>
            <a:r>
              <a:rPr lang="el-GR" sz="1600" dirty="0">
                <a:solidFill>
                  <a:srgbClr val="0D4F8C"/>
                </a:solidFill>
              </a:rPr>
              <a:t>Ωστόσο, η συσσώρευση υλοποίησης πολλών δράσεων (μεγάλου οικονομικού αντικειμένου) για το 2025-2026 με κοινούς φορείς υλοποίησης (ΔΥΠΑ, Υπ. Παιδείας), οι οποίες απευθύνονται σε κοινούς δικαιούχους (π.χ. ανέργους) μπορεί να δημιουργήσει πρόβλημα κάλυψης της προσφοράς, άλλα και αδυναμίας των δομών να διαχειριστούν την υλοποίηση.</a:t>
            </a:r>
            <a:endParaRPr lang="en-US" sz="1600" dirty="0">
              <a:solidFill>
                <a:srgbClr val="0D4F8C"/>
              </a:solidFill>
            </a:endParaRPr>
          </a:p>
        </p:txBody>
      </p:sp>
      <p:sp>
        <p:nvSpPr>
          <p:cNvPr id="4" name="Slide Number Placeholder 3"/>
          <p:cNvSpPr>
            <a:spLocks noGrp="1"/>
          </p:cNvSpPr>
          <p:nvPr>
            <p:ph type="sldNum" sz="quarter" idx="5"/>
          </p:nvPr>
        </p:nvSpPr>
        <p:spPr/>
        <p:txBody>
          <a:bodyPr lIns="91449" tIns="45725" rIns="91449" bIns="45725"/>
          <a:lstStyle/>
          <a:p>
            <a:fld id="{B5230455-3940-E94B-B680-5585781AEA90}" type="slidenum">
              <a:rPr lang="el-GR" smtClean="0"/>
              <a:t>13</a:t>
            </a:fld>
            <a:endParaRPr lang="el-GR"/>
          </a:p>
        </p:txBody>
      </p:sp>
    </p:spTree>
    <p:extLst>
      <p:ext uri="{BB962C8B-B14F-4D97-AF65-F5344CB8AC3E}">
        <p14:creationId xmlns:p14="http://schemas.microsoft.com/office/powerpoint/2010/main" val="2240960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8D8DAD-DEC1-74A2-258B-9BB4B195250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67F3DC-5FC6-72BD-F5D2-A78EA18358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45F0A57-22D1-669E-45C3-44FDB0A592C6}"/>
              </a:ext>
            </a:extLst>
          </p:cNvPr>
          <p:cNvSpPr>
            <a:spLocks noGrp="1"/>
          </p:cNvSpPr>
          <p:nvPr>
            <p:ph type="body" idx="1"/>
          </p:nvPr>
        </p:nvSpPr>
        <p:spPr/>
        <p:txBody>
          <a:bodyPr/>
          <a:lstStyle/>
          <a:p>
            <a:endParaRPr lang="el-GR" dirty="0"/>
          </a:p>
        </p:txBody>
      </p:sp>
      <p:sp>
        <p:nvSpPr>
          <p:cNvPr id="4" name="Slide Number Placeholder 3">
            <a:extLst>
              <a:ext uri="{FF2B5EF4-FFF2-40B4-BE49-F238E27FC236}">
                <a16:creationId xmlns:a16="http://schemas.microsoft.com/office/drawing/2014/main" id="{FEFF3FFA-157E-1ABC-1036-07109D22251C}"/>
              </a:ext>
            </a:extLst>
          </p:cNvPr>
          <p:cNvSpPr>
            <a:spLocks noGrp="1"/>
          </p:cNvSpPr>
          <p:nvPr>
            <p:ph type="sldNum" sz="quarter" idx="5"/>
          </p:nvPr>
        </p:nvSpPr>
        <p:spPr/>
        <p:txBody>
          <a:bodyPr lIns="91449" tIns="45725" rIns="91449" bIns="45725"/>
          <a:lstStyle/>
          <a:p>
            <a:pPr algn="r" defTabSz="914442">
              <a:buClrTx/>
              <a:defRPr/>
            </a:pPr>
            <a:fld id="{B5230455-3940-E94B-B680-5585781AEA90}" type="slidenum">
              <a:rPr lang="el-GR" sz="1200" kern="1200">
                <a:solidFill>
                  <a:prstClr val="black"/>
                </a:solidFill>
                <a:latin typeface="Calibri" panose="020F0502020204030204"/>
                <a:ea typeface="+mn-ea"/>
                <a:cs typeface="+mn-cs"/>
              </a:rPr>
              <a:pPr algn="r" defTabSz="914442">
                <a:buClrTx/>
                <a:defRPr/>
              </a:pPr>
              <a:t>14</a:t>
            </a:fld>
            <a:endParaRPr lang="el-GR"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049771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8900" y="744538"/>
            <a:ext cx="6621463" cy="3724275"/>
          </a:xfrm>
        </p:spPr>
      </p:sp>
      <p:sp>
        <p:nvSpPr>
          <p:cNvPr id="3" name="Notes Placeholder 2"/>
          <p:cNvSpPr>
            <a:spLocks noGrp="1"/>
          </p:cNvSpPr>
          <p:nvPr>
            <p:ph type="body" idx="1"/>
          </p:nvPr>
        </p:nvSpPr>
        <p:spPr/>
        <p:txBody>
          <a:bodyPr/>
          <a:lstStyle/>
          <a:p>
            <a:endParaRPr lang="x-none" dirty="0"/>
          </a:p>
        </p:txBody>
      </p:sp>
      <p:sp>
        <p:nvSpPr>
          <p:cNvPr id="4" name="Slide Number Placeholder 3"/>
          <p:cNvSpPr>
            <a:spLocks noGrp="1"/>
          </p:cNvSpPr>
          <p:nvPr>
            <p:ph type="sldNum" sz="quarter" idx="5"/>
          </p:nvPr>
        </p:nvSpPr>
        <p:spPr/>
        <p:txBody>
          <a:bodyPr lIns="91421" tIns="45711" rIns="91421" bIns="45711"/>
          <a:lstStyle/>
          <a:p>
            <a:fld id="{2D2C575A-22B4-4EB9-941A-F4EB85CBFBC1}" type="slidenum">
              <a:rPr lang="el-GR" smtClean="0"/>
              <a:t>3</a:t>
            </a:fld>
            <a:endParaRPr lang="el-GR"/>
          </a:p>
        </p:txBody>
      </p:sp>
    </p:spTree>
    <p:extLst>
      <p:ext uri="{BB962C8B-B14F-4D97-AF65-F5344CB8AC3E}">
        <p14:creationId xmlns:p14="http://schemas.microsoft.com/office/powerpoint/2010/main" val="32099962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04535-648B-D0E8-EC01-0B95352DFC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A462CB9-29AF-9508-3522-1D7AB45E7EFA}"/>
              </a:ext>
            </a:extLst>
          </p:cNvPr>
          <p:cNvSpPr>
            <a:spLocks noGrp="1" noRot="1" noChangeAspect="1"/>
          </p:cNvSpPr>
          <p:nvPr>
            <p:ph type="sldImg"/>
          </p:nvPr>
        </p:nvSpPr>
        <p:spPr>
          <a:xfrm>
            <a:off x="90488" y="746125"/>
            <a:ext cx="6630987" cy="3729038"/>
          </a:xfrm>
        </p:spPr>
      </p:sp>
      <p:sp>
        <p:nvSpPr>
          <p:cNvPr id="3" name="Notes Placeholder 2">
            <a:extLst>
              <a:ext uri="{FF2B5EF4-FFF2-40B4-BE49-F238E27FC236}">
                <a16:creationId xmlns:a16="http://schemas.microsoft.com/office/drawing/2014/main" id="{34D7447E-70A9-1739-615B-B06D331E2C3D}"/>
              </a:ext>
            </a:extLst>
          </p:cNvPr>
          <p:cNvSpPr>
            <a:spLocks noGrp="1"/>
          </p:cNvSpPr>
          <p:nvPr>
            <p:ph type="body" idx="1"/>
          </p:nvPr>
        </p:nvSpPr>
        <p:spPr/>
        <p:txBody>
          <a:bodyPr/>
          <a:lstStyle/>
          <a:p>
            <a:endParaRPr lang="x-none" dirty="0"/>
          </a:p>
        </p:txBody>
      </p:sp>
      <p:sp>
        <p:nvSpPr>
          <p:cNvPr id="4" name="Slide Number Placeholder 3">
            <a:extLst>
              <a:ext uri="{FF2B5EF4-FFF2-40B4-BE49-F238E27FC236}">
                <a16:creationId xmlns:a16="http://schemas.microsoft.com/office/drawing/2014/main" id="{A6CAA52F-5769-53AA-0DD0-3D7956D8FB0F}"/>
              </a:ext>
            </a:extLst>
          </p:cNvPr>
          <p:cNvSpPr>
            <a:spLocks noGrp="1"/>
          </p:cNvSpPr>
          <p:nvPr>
            <p:ph type="sldNum" sz="quarter" idx="5"/>
          </p:nvPr>
        </p:nvSpPr>
        <p:spPr/>
        <p:txBody>
          <a:bodyPr lIns="91577" tIns="45789" rIns="91577" bIns="45789"/>
          <a:lstStyle/>
          <a:p>
            <a:fld id="{2D2C575A-22B4-4EB9-941A-F4EB85CBFBC1}" type="slidenum">
              <a:rPr lang="el-GR" smtClean="0"/>
              <a:t>4</a:t>
            </a:fld>
            <a:endParaRPr lang="el-GR"/>
          </a:p>
        </p:txBody>
      </p:sp>
    </p:spTree>
    <p:extLst>
      <p:ext uri="{BB962C8B-B14F-4D97-AF65-F5344CB8AC3E}">
        <p14:creationId xmlns:p14="http://schemas.microsoft.com/office/powerpoint/2010/main" val="693093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BFF99B-3932-81A9-1B08-9810FC6F6A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8BE6805-9E14-ACDA-7BBB-942D629B28AE}"/>
              </a:ext>
            </a:extLst>
          </p:cNvPr>
          <p:cNvSpPr>
            <a:spLocks noGrp="1" noRot="1" noChangeAspect="1"/>
          </p:cNvSpPr>
          <p:nvPr>
            <p:ph type="sldImg"/>
          </p:nvPr>
        </p:nvSpPr>
        <p:spPr>
          <a:xfrm>
            <a:off x="88900" y="744538"/>
            <a:ext cx="6621463" cy="3724275"/>
          </a:xfrm>
        </p:spPr>
      </p:sp>
      <p:sp>
        <p:nvSpPr>
          <p:cNvPr id="3" name="Notes Placeholder 2">
            <a:extLst>
              <a:ext uri="{FF2B5EF4-FFF2-40B4-BE49-F238E27FC236}">
                <a16:creationId xmlns:a16="http://schemas.microsoft.com/office/drawing/2014/main" id="{235F03F5-A817-A9E7-677B-4BADF818C310}"/>
              </a:ext>
            </a:extLst>
          </p:cNvPr>
          <p:cNvSpPr>
            <a:spLocks noGrp="1"/>
          </p:cNvSpPr>
          <p:nvPr>
            <p:ph type="body" idx="1"/>
          </p:nvPr>
        </p:nvSpPr>
        <p:spPr/>
        <p:txBody>
          <a:bodyPr/>
          <a:lstStyle/>
          <a:p>
            <a:endParaRPr lang="x-none" dirty="0"/>
          </a:p>
        </p:txBody>
      </p:sp>
      <p:sp>
        <p:nvSpPr>
          <p:cNvPr id="4" name="Slide Number Placeholder 3">
            <a:extLst>
              <a:ext uri="{FF2B5EF4-FFF2-40B4-BE49-F238E27FC236}">
                <a16:creationId xmlns:a16="http://schemas.microsoft.com/office/drawing/2014/main" id="{D70D321F-7BFD-9C79-A615-7647B72293B6}"/>
              </a:ext>
            </a:extLst>
          </p:cNvPr>
          <p:cNvSpPr>
            <a:spLocks noGrp="1"/>
          </p:cNvSpPr>
          <p:nvPr>
            <p:ph type="sldNum" sz="quarter" idx="5"/>
          </p:nvPr>
        </p:nvSpPr>
        <p:spPr/>
        <p:txBody>
          <a:bodyPr lIns="91421" tIns="45711" rIns="91421" bIns="45711"/>
          <a:lstStyle/>
          <a:p>
            <a:fld id="{2D2C575A-22B4-4EB9-941A-F4EB85CBFBC1}" type="slidenum">
              <a:rPr lang="el-GR" smtClean="0"/>
              <a:t>5</a:t>
            </a:fld>
            <a:endParaRPr lang="el-GR"/>
          </a:p>
        </p:txBody>
      </p:sp>
    </p:spTree>
    <p:extLst>
      <p:ext uri="{BB962C8B-B14F-4D97-AF65-F5344CB8AC3E}">
        <p14:creationId xmlns:p14="http://schemas.microsoft.com/office/powerpoint/2010/main" val="15784247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a:xfrm>
            <a:off x="136525" y="1347788"/>
            <a:ext cx="6467475" cy="3638550"/>
          </a:xfrm>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lIns="91449" tIns="45725" rIns="91449" bIns="45725"/>
          <a:lstStyle/>
          <a:p>
            <a:pPr algn="r" defTabSz="914442">
              <a:buClrTx/>
              <a:defRPr/>
            </a:pPr>
            <a:fld id="{B5230455-3940-E94B-B680-5585781AEA90}" type="slidenum">
              <a:rPr lang="el-GR" sz="1200" kern="1200">
                <a:solidFill>
                  <a:prstClr val="black"/>
                </a:solidFill>
                <a:latin typeface="Calibri" panose="020F0502020204030204"/>
                <a:ea typeface="+mn-ea"/>
                <a:cs typeface="+mn-cs"/>
              </a:rPr>
              <a:pPr algn="r" defTabSz="914442">
                <a:buClrTx/>
                <a:defRPr/>
              </a:pPr>
              <a:t>6</a:t>
            </a:fld>
            <a:endParaRPr lang="el-GR"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37230800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80B93-A3F9-016F-2E34-50EE19EA76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B53ABFA-989C-AC9D-6406-872E3EB629DE}"/>
              </a:ext>
            </a:extLst>
          </p:cNvPr>
          <p:cNvSpPr>
            <a:spLocks noGrp="1" noRot="1" noChangeAspect="1"/>
          </p:cNvSpPr>
          <p:nvPr>
            <p:ph type="sldImg"/>
          </p:nvPr>
        </p:nvSpPr>
        <p:spPr>
          <a:xfrm>
            <a:off x="88900" y="744538"/>
            <a:ext cx="6621463" cy="3724275"/>
          </a:xfrm>
        </p:spPr>
      </p:sp>
      <p:sp>
        <p:nvSpPr>
          <p:cNvPr id="3" name="Notes Placeholder 2">
            <a:extLst>
              <a:ext uri="{FF2B5EF4-FFF2-40B4-BE49-F238E27FC236}">
                <a16:creationId xmlns:a16="http://schemas.microsoft.com/office/drawing/2014/main" id="{395100AC-F8EE-F4C5-81EE-140A449C34EC}"/>
              </a:ext>
            </a:extLst>
          </p:cNvPr>
          <p:cNvSpPr>
            <a:spLocks noGrp="1"/>
          </p:cNvSpPr>
          <p:nvPr>
            <p:ph type="body" idx="1"/>
          </p:nvPr>
        </p:nvSpPr>
        <p:spPr/>
        <p:txBody>
          <a:bodyPr/>
          <a:lstStyle/>
          <a:p>
            <a:endParaRPr lang="x-none" dirty="0"/>
          </a:p>
        </p:txBody>
      </p:sp>
      <p:sp>
        <p:nvSpPr>
          <p:cNvPr id="4" name="Slide Number Placeholder 3">
            <a:extLst>
              <a:ext uri="{FF2B5EF4-FFF2-40B4-BE49-F238E27FC236}">
                <a16:creationId xmlns:a16="http://schemas.microsoft.com/office/drawing/2014/main" id="{F3A28D5E-F302-F8F3-0400-E4306A3F6053}"/>
              </a:ext>
            </a:extLst>
          </p:cNvPr>
          <p:cNvSpPr>
            <a:spLocks noGrp="1"/>
          </p:cNvSpPr>
          <p:nvPr>
            <p:ph type="sldNum" sz="quarter" idx="5"/>
          </p:nvPr>
        </p:nvSpPr>
        <p:spPr/>
        <p:txBody>
          <a:bodyPr lIns="91421" tIns="45711" rIns="91421" bIns="45711"/>
          <a:lstStyle/>
          <a:p>
            <a:fld id="{2D2C575A-22B4-4EB9-941A-F4EB85CBFBC1}" type="slidenum">
              <a:rPr lang="el-GR" smtClean="0"/>
              <a:t>7</a:t>
            </a:fld>
            <a:endParaRPr lang="el-GR"/>
          </a:p>
        </p:txBody>
      </p:sp>
    </p:spTree>
    <p:extLst>
      <p:ext uri="{BB962C8B-B14F-4D97-AF65-F5344CB8AC3E}">
        <p14:creationId xmlns:p14="http://schemas.microsoft.com/office/powerpoint/2010/main" val="22596871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4A8127-AD32-3A61-36A2-C5407E4F4E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335343-691B-3F76-0836-B367D6661146}"/>
              </a:ext>
            </a:extLst>
          </p:cNvPr>
          <p:cNvSpPr>
            <a:spLocks noGrp="1" noRot="1" noChangeAspect="1"/>
          </p:cNvSpPr>
          <p:nvPr>
            <p:ph type="sldImg"/>
          </p:nvPr>
        </p:nvSpPr>
        <p:spPr>
          <a:xfrm>
            <a:off x="88900" y="744538"/>
            <a:ext cx="6621463" cy="3724275"/>
          </a:xfrm>
        </p:spPr>
      </p:sp>
      <p:sp>
        <p:nvSpPr>
          <p:cNvPr id="3" name="Notes Placeholder 2">
            <a:extLst>
              <a:ext uri="{FF2B5EF4-FFF2-40B4-BE49-F238E27FC236}">
                <a16:creationId xmlns:a16="http://schemas.microsoft.com/office/drawing/2014/main" id="{E5304EA1-09D7-8B34-E736-DAD6891B19AA}"/>
              </a:ext>
            </a:extLst>
          </p:cNvPr>
          <p:cNvSpPr>
            <a:spLocks noGrp="1"/>
          </p:cNvSpPr>
          <p:nvPr>
            <p:ph type="body" idx="1"/>
          </p:nvPr>
        </p:nvSpPr>
        <p:spPr/>
        <p:txBody>
          <a:bodyPr/>
          <a:lstStyle/>
          <a:p>
            <a:endParaRPr lang="x-none" dirty="0"/>
          </a:p>
        </p:txBody>
      </p:sp>
      <p:sp>
        <p:nvSpPr>
          <p:cNvPr id="4" name="Slide Number Placeholder 3">
            <a:extLst>
              <a:ext uri="{FF2B5EF4-FFF2-40B4-BE49-F238E27FC236}">
                <a16:creationId xmlns:a16="http://schemas.microsoft.com/office/drawing/2014/main" id="{A583F8C5-5C2B-47DB-3B2F-2744EECCDC73}"/>
              </a:ext>
            </a:extLst>
          </p:cNvPr>
          <p:cNvSpPr>
            <a:spLocks noGrp="1"/>
          </p:cNvSpPr>
          <p:nvPr>
            <p:ph type="sldNum" sz="quarter" idx="5"/>
          </p:nvPr>
        </p:nvSpPr>
        <p:spPr/>
        <p:txBody>
          <a:bodyPr lIns="91421" tIns="45711" rIns="91421" bIns="45711"/>
          <a:lstStyle/>
          <a:p>
            <a:fld id="{2D2C575A-22B4-4EB9-941A-F4EB85CBFBC1}" type="slidenum">
              <a:rPr lang="el-GR" smtClean="0"/>
              <a:t>8</a:t>
            </a:fld>
            <a:endParaRPr lang="el-GR"/>
          </a:p>
        </p:txBody>
      </p:sp>
    </p:spTree>
    <p:extLst>
      <p:ext uri="{BB962C8B-B14F-4D97-AF65-F5344CB8AC3E}">
        <p14:creationId xmlns:p14="http://schemas.microsoft.com/office/powerpoint/2010/main" val="8002240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lIns="91449" tIns="45725" rIns="91449" bIns="45725"/>
          <a:lstStyle/>
          <a:p>
            <a:fld id="{B5230455-3940-E94B-B680-5585781AEA90}" type="slidenum">
              <a:rPr lang="el-GR" smtClean="0"/>
              <a:t>11</a:t>
            </a:fld>
            <a:endParaRPr lang="el-GR"/>
          </a:p>
        </p:txBody>
      </p:sp>
    </p:spTree>
    <p:extLst>
      <p:ext uri="{BB962C8B-B14F-4D97-AF65-F5344CB8AC3E}">
        <p14:creationId xmlns:p14="http://schemas.microsoft.com/office/powerpoint/2010/main" val="418289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054357-5404-2516-C5BF-FCB8C7946E1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9DCE33-2A68-5304-D8AA-B5345B2CC7C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FBCE93-77B3-B136-82DC-6D532EDD1780}"/>
              </a:ext>
            </a:extLst>
          </p:cNvPr>
          <p:cNvSpPr>
            <a:spLocks noGrp="1"/>
          </p:cNvSpPr>
          <p:nvPr>
            <p:ph type="body" idx="1"/>
          </p:nvPr>
        </p:nvSpPr>
        <p:spPr/>
        <p:txBody>
          <a:bodyPr/>
          <a:lstStyle/>
          <a:p>
            <a:pPr marL="285779" indent="-285779" defTabSz="914491">
              <a:buClrTx/>
              <a:buSzTx/>
              <a:buFont typeface="Arial" panose="020B0604020202020204" pitchFamily="34" charset="0"/>
              <a:buChar char="•"/>
              <a:defRPr/>
            </a:pPr>
            <a:r>
              <a:rPr lang="el-GR" sz="2400" dirty="0">
                <a:solidFill>
                  <a:srgbClr val="0D4F8C"/>
                </a:solidFill>
              </a:rPr>
              <a:t>Συνέργεια με τα έργα του ΠΑΔΚΣ εντοπίζεται και σε ένα σημαντικό αριθμό έργων του ΤΑΑ που αφορούν αντικείμενο παρέμβασης του ΕΤΠΑ (</a:t>
            </a:r>
            <a:r>
              <a:rPr lang="en-US" sz="2400" dirty="0">
                <a:solidFill>
                  <a:srgbClr val="0D4F8C"/>
                </a:solidFill>
              </a:rPr>
              <a:t>RSO 4.1-4.11) </a:t>
            </a:r>
            <a:r>
              <a:rPr lang="el-GR" sz="2400" dirty="0">
                <a:solidFill>
                  <a:srgbClr val="0D4F8C"/>
                </a:solidFill>
              </a:rPr>
              <a:t>και αφορούν υποδομές εκπαίδευσης, υποδομές για μετανάστες και ψηφιακά έργα που αφορούν κύριους δικαιούχους του ΠΑΔΚΣ όπως είναι η ΔΥΠΑ ή τα σχετικά υπουργεία (εργασίας, Οι συνέργειες αυτές είναι πολύ σημαντικές γιατί αναβαθμίζουν την ικανότητα (τεχνολογικά, θεσμικά μέσω μεταρρυθμίσεων  ή ποιοτικά μέσα από την εκπαίδευση των εργαζομένων σε δημόσιες υπηρεσίες και δομές.</a:t>
            </a:r>
          </a:p>
          <a:p>
            <a:pPr marL="285779" indent="-285779" defTabSz="914491">
              <a:buClrTx/>
              <a:buSzTx/>
              <a:buFont typeface="Arial" panose="020B0604020202020204" pitchFamily="34" charset="0"/>
              <a:buChar char="•"/>
              <a:defRPr/>
            </a:pPr>
            <a:r>
              <a:rPr lang="el-GR" sz="2400" dirty="0">
                <a:solidFill>
                  <a:srgbClr val="0D4F8C"/>
                </a:solidFill>
              </a:rPr>
              <a:t>Σε ορισμένους τομείς η συμπληρωματικότητα (κυρίως), άλλα και η συνέργεια αφορά δράσεις ΠΑΔΚΣ-ΤΑΑ και </a:t>
            </a:r>
            <a:r>
              <a:rPr lang="el-GR" sz="2400" dirty="0" err="1">
                <a:solidFill>
                  <a:srgbClr val="0D4F8C"/>
                </a:solidFill>
              </a:rPr>
              <a:t>ΠεΠ</a:t>
            </a:r>
            <a:r>
              <a:rPr lang="el-GR" sz="2400" dirty="0">
                <a:solidFill>
                  <a:srgbClr val="0D4F8C"/>
                </a:solidFill>
              </a:rPr>
              <a:t>.  Μία σημαντική παράμετρος είναι ότι το ΤΑΑ το οποίο ως </a:t>
            </a:r>
            <a:r>
              <a:rPr lang="el-GR" sz="2400" dirty="0" err="1">
                <a:solidFill>
                  <a:srgbClr val="0D4F8C"/>
                </a:solidFill>
              </a:rPr>
              <a:t>μονοταμειακό</a:t>
            </a:r>
            <a:r>
              <a:rPr lang="el-GR" sz="2400" dirty="0">
                <a:solidFill>
                  <a:srgbClr val="0D4F8C"/>
                </a:solidFill>
              </a:rPr>
              <a:t> μέσω περιλαμβάνει «Μέτρα» που περιέχουν </a:t>
            </a:r>
            <a:r>
              <a:rPr lang="el-GR" sz="2400" dirty="0" err="1">
                <a:solidFill>
                  <a:srgbClr val="0D4F8C"/>
                </a:solidFill>
              </a:rPr>
              <a:t>υποέργα</a:t>
            </a:r>
            <a:r>
              <a:rPr lang="el-GR" sz="2400" dirty="0">
                <a:solidFill>
                  <a:srgbClr val="0D4F8C"/>
                </a:solidFill>
              </a:rPr>
              <a:t> υποδομών, θεσμικών μεταρρυθμίσεων και </a:t>
            </a:r>
            <a:r>
              <a:rPr lang="en-US" sz="2400" dirty="0">
                <a:solidFill>
                  <a:srgbClr val="0D4F8C"/>
                </a:solidFill>
              </a:rPr>
              <a:t>soft </a:t>
            </a:r>
            <a:r>
              <a:rPr lang="el-GR" sz="2400" dirty="0">
                <a:solidFill>
                  <a:srgbClr val="0D4F8C"/>
                </a:solidFill>
              </a:rPr>
              <a:t>ενεργειών (τύπου ΕΚΤ+).  Αντίθετα στο ΕΣΠΑ πολλές παρεμβάσεις διαχωρίζονται μεταξύ ΠΑΔΚΣ και </a:t>
            </a:r>
            <a:r>
              <a:rPr lang="el-GR" sz="2400" dirty="0" err="1">
                <a:solidFill>
                  <a:srgbClr val="0D4F8C"/>
                </a:solidFill>
              </a:rPr>
              <a:t>ΠεΠ</a:t>
            </a:r>
            <a:r>
              <a:rPr lang="el-GR" sz="2400" dirty="0">
                <a:solidFill>
                  <a:srgbClr val="0D4F8C"/>
                </a:solidFill>
              </a:rPr>
              <a:t> με το Τομεακό να αναλαμβάνει τις δράσεις του ΕΚΤ+ και τα </a:t>
            </a:r>
            <a:r>
              <a:rPr lang="el-GR" sz="2400" dirty="0" err="1">
                <a:solidFill>
                  <a:srgbClr val="0D4F8C"/>
                </a:solidFill>
              </a:rPr>
              <a:t>ΠεΠ</a:t>
            </a:r>
            <a:r>
              <a:rPr lang="el-GR" sz="2400" dirty="0">
                <a:solidFill>
                  <a:srgbClr val="0D4F8C"/>
                </a:solidFill>
              </a:rPr>
              <a:t> τις συμπληρωματικές υποδομές τους στο ΕΤΠΑ.</a:t>
            </a:r>
          </a:p>
          <a:p>
            <a:pPr marL="285779" indent="-285779" defTabSz="914491">
              <a:buClrTx/>
              <a:buSzTx/>
              <a:buFont typeface="Arial" panose="020B0604020202020204" pitchFamily="34" charset="0"/>
              <a:buChar char="•"/>
              <a:defRPr/>
            </a:pPr>
            <a:r>
              <a:rPr lang="el-GR" sz="2400" dirty="0">
                <a:solidFill>
                  <a:srgbClr val="0D4F8C"/>
                </a:solidFill>
              </a:rPr>
              <a:t>Το Σπίτι μου ΙΙ «τυπικά» ενεργοποιήθηκε τον 12/2024, </a:t>
            </a:r>
            <a:r>
              <a:rPr lang="el-GR" sz="2400" dirty="0" err="1">
                <a:solidFill>
                  <a:srgbClr val="0D4F8C"/>
                </a:solidFill>
              </a:rPr>
              <a:t>επι</a:t>
            </a:r>
            <a:r>
              <a:rPr lang="el-GR" sz="2400" dirty="0">
                <a:solidFill>
                  <a:srgbClr val="0D4F8C"/>
                </a:solidFill>
              </a:rPr>
              <a:t> της ουσίας όμως «έτρεξε» το 2025.</a:t>
            </a:r>
          </a:p>
          <a:p>
            <a:pPr marL="285779" indent="-285779" defTabSz="914491">
              <a:buClrTx/>
              <a:buSzTx/>
              <a:buFont typeface="Arial" panose="020B0604020202020204" pitchFamily="34" charset="0"/>
              <a:buChar char="•"/>
              <a:defRPr/>
            </a:pPr>
            <a:r>
              <a:rPr lang="el-GR" sz="2400" dirty="0">
                <a:solidFill>
                  <a:srgbClr val="0D4F8C"/>
                </a:solidFill>
              </a:rPr>
              <a:t>Η ΔΥΠΑ φαίνεται ότι 2025 και το πρώτο εξάμηνο του 2026 θα πρέπει να τρέξει ένα μεγάλο προϋπολογισμό έργων στο ΤΑΑ και παράλληλα θα πρέπει να ενεργοποιήσει και υλοποιήσει τα έργα της στο ΠΑΔΚΣ. Απαιτείται συνεπώς πολύ μεγάλος συντονισμός προκειμένου αφενός να μην δράσουν ανταγωνιστικά τα δύο μέσα και αφετέρου για να μπορέσουν να </a:t>
            </a:r>
            <a:r>
              <a:rPr lang="el-GR" sz="2400" dirty="0" err="1">
                <a:solidFill>
                  <a:srgbClr val="0D4F8C"/>
                </a:solidFill>
              </a:rPr>
              <a:t>αποροφήσουν</a:t>
            </a:r>
            <a:r>
              <a:rPr lang="el-GR" sz="2400" dirty="0">
                <a:solidFill>
                  <a:srgbClr val="0D4F8C"/>
                </a:solidFill>
              </a:rPr>
              <a:t> το σύνολο των πόρων.</a:t>
            </a:r>
          </a:p>
          <a:p>
            <a:pPr marL="285779" indent="-285779" defTabSz="914491">
              <a:buClrTx/>
              <a:buSzTx/>
              <a:buFont typeface="Arial" panose="020B0604020202020204" pitchFamily="34" charset="0"/>
              <a:buChar char="•"/>
              <a:defRPr/>
            </a:pPr>
            <a:endParaRPr lang="en-US" sz="2400" dirty="0">
              <a:solidFill>
                <a:srgbClr val="0D4F8C"/>
              </a:solidFill>
            </a:endParaRPr>
          </a:p>
        </p:txBody>
      </p:sp>
      <p:sp>
        <p:nvSpPr>
          <p:cNvPr id="4" name="Slide Number Placeholder 3">
            <a:extLst>
              <a:ext uri="{FF2B5EF4-FFF2-40B4-BE49-F238E27FC236}">
                <a16:creationId xmlns:a16="http://schemas.microsoft.com/office/drawing/2014/main" id="{D4142FCC-B2FA-3D57-9B35-376DB9ACEC05}"/>
              </a:ext>
            </a:extLst>
          </p:cNvPr>
          <p:cNvSpPr>
            <a:spLocks noGrp="1"/>
          </p:cNvSpPr>
          <p:nvPr>
            <p:ph type="sldNum" sz="quarter" idx="5"/>
          </p:nvPr>
        </p:nvSpPr>
        <p:spPr/>
        <p:txBody>
          <a:bodyPr lIns="91449" tIns="45725" rIns="91449" bIns="45725"/>
          <a:lstStyle/>
          <a:p>
            <a:pPr algn="r" defTabSz="1821987">
              <a:buClrTx/>
              <a:defRPr/>
            </a:pPr>
            <a:fld id="{B5230455-3940-E94B-B680-5585781AEA90}" type="slidenum">
              <a:rPr lang="el-GR" sz="1200" kern="1200">
                <a:solidFill>
                  <a:prstClr val="black"/>
                </a:solidFill>
                <a:latin typeface="Calibri" panose="020F0502020204030204"/>
                <a:ea typeface="+mn-ea"/>
                <a:cs typeface="+mn-cs"/>
              </a:rPr>
              <a:pPr algn="r" defTabSz="1821987">
                <a:buClrTx/>
                <a:defRPr/>
              </a:pPr>
              <a:t>12</a:t>
            </a:fld>
            <a:endParaRPr lang="el-GR" sz="1200" kern="1200">
              <a:solidFill>
                <a:prstClr val="black"/>
              </a:solidFill>
              <a:latin typeface="Calibri" panose="020F0502020204030204"/>
              <a:ea typeface="+mn-ea"/>
              <a:cs typeface="+mn-cs"/>
            </a:endParaRPr>
          </a:p>
        </p:txBody>
      </p:sp>
    </p:spTree>
    <p:extLst>
      <p:ext uri="{BB962C8B-B14F-4D97-AF65-F5344CB8AC3E}">
        <p14:creationId xmlns:p14="http://schemas.microsoft.com/office/powerpoint/2010/main" val="1587766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0"/>
        <p:cNvGrpSpPr/>
        <p:nvPr/>
      </p:nvGrpSpPr>
      <p:grpSpPr>
        <a:xfrm>
          <a:off x="0" y="0"/>
          <a:ext cx="0" cy="0"/>
          <a:chOff x="0" y="0"/>
          <a:chExt cx="0" cy="0"/>
        </a:xfrm>
      </p:grpSpPr>
      <p:sp>
        <p:nvSpPr>
          <p:cNvPr id="31" name="Google Shape;31;p8"/>
          <p:cNvSpPr txBox="1">
            <a:spLocks noGrp="1"/>
          </p:cNvSpPr>
          <p:nvPr>
            <p:ph type="title"/>
          </p:nvPr>
        </p:nvSpPr>
        <p:spPr>
          <a:xfrm>
            <a:off x="2317950" y="1307100"/>
            <a:ext cx="4508100" cy="2529300"/>
          </a:xfrm>
          <a:prstGeom prst="rect">
            <a:avLst/>
          </a:prstGeom>
        </p:spPr>
        <p:txBody>
          <a:bodyPr spcFirstLastPara="1" wrap="square" lIns="91425" tIns="91425" rIns="91425" bIns="91425" anchor="ctr" anchorCtr="0">
            <a:noAutofit/>
          </a:bodyPr>
          <a:lstStyle>
            <a:lvl1pPr lvl="0" algn="ctr">
              <a:lnSpc>
                <a:spcPct val="80000"/>
              </a:lnSpc>
              <a:spcBef>
                <a:spcPts val="0"/>
              </a:spcBef>
              <a:spcAft>
                <a:spcPts val="0"/>
              </a:spcAft>
              <a:buSzPts val="4800"/>
              <a:buNone/>
              <a:defRPr sz="100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cxnSp>
        <p:nvCxnSpPr>
          <p:cNvPr id="32" name="Google Shape;32;p8"/>
          <p:cNvCxnSpPr/>
          <p:nvPr/>
        </p:nvCxnSpPr>
        <p:spPr>
          <a:xfrm>
            <a:off x="0" y="2571738"/>
            <a:ext cx="1237800" cy="0"/>
          </a:xfrm>
          <a:prstGeom prst="straightConnector1">
            <a:avLst/>
          </a:prstGeom>
          <a:noFill/>
          <a:ln w="28575" cap="flat" cmpd="sng">
            <a:solidFill>
              <a:schemeClr val="dk1"/>
            </a:solidFill>
            <a:prstDash val="solid"/>
            <a:round/>
            <a:headEnd type="none" w="med" len="med"/>
            <a:tailEnd type="none" w="med" len="med"/>
          </a:ln>
        </p:spPr>
      </p:cxnSp>
      <p:cxnSp>
        <p:nvCxnSpPr>
          <p:cNvPr id="33" name="Google Shape;33;p8"/>
          <p:cNvCxnSpPr/>
          <p:nvPr/>
        </p:nvCxnSpPr>
        <p:spPr>
          <a:xfrm>
            <a:off x="7906200" y="2571738"/>
            <a:ext cx="1237800" cy="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pisth">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473"/>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790"/>
            </a:lvl1pPr>
            <a:lvl2pPr marL="340877" indent="0" algn="ctr">
              <a:buNone/>
              <a:defRPr sz="1491"/>
            </a:lvl2pPr>
            <a:lvl3pPr marL="681754" indent="0" algn="ctr">
              <a:buNone/>
              <a:defRPr sz="1342"/>
            </a:lvl3pPr>
            <a:lvl4pPr marL="1022631" indent="0" algn="ctr">
              <a:buNone/>
              <a:defRPr sz="1193"/>
            </a:lvl4pPr>
            <a:lvl5pPr marL="1363508" indent="0" algn="ctr">
              <a:buNone/>
              <a:defRPr sz="1193"/>
            </a:lvl5pPr>
            <a:lvl6pPr marL="1704384" indent="0" algn="ctr">
              <a:buNone/>
              <a:defRPr sz="1193"/>
            </a:lvl6pPr>
            <a:lvl7pPr marL="2045261" indent="0" algn="ctr">
              <a:buNone/>
              <a:defRPr sz="1193"/>
            </a:lvl7pPr>
            <a:lvl8pPr marL="2386138" indent="0" algn="ctr">
              <a:buNone/>
              <a:defRPr sz="1193"/>
            </a:lvl8pPr>
            <a:lvl9pPr marL="2727015" indent="0" algn="ctr">
              <a:buNone/>
              <a:defRPr sz="1193"/>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21/11/2025</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5236"/>
            <a:ext cx="9144000" cy="5128264"/>
          </a:xfrm>
          <a:prstGeom prst="rect">
            <a:avLst/>
          </a:prstGeom>
        </p:spPr>
      </p:pic>
      <p:pic>
        <p:nvPicPr>
          <p:cNvPr id="8" name="Εικόνα 7"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710987BD-AF7D-A6BE-6D5B-397E990C41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95169" y="1200150"/>
            <a:ext cx="2261906" cy="502507"/>
          </a:xfrm>
          <a:prstGeom prst="rect">
            <a:avLst/>
          </a:prstGeom>
        </p:spPr>
      </p:pic>
      <p:pic>
        <p:nvPicPr>
          <p:cNvPr id="7" name="Εικόνα 6"/>
          <p:cNvPicPr>
            <a:picLocks noChangeAspect="1"/>
          </p:cNvPicPr>
          <p:nvPr userDrawn="1"/>
        </p:nvPicPr>
        <p:blipFill>
          <a:blip r:embed="rId4"/>
          <a:stretch>
            <a:fillRect/>
          </a:stretch>
        </p:blipFill>
        <p:spPr>
          <a:xfrm>
            <a:off x="3131989" y="4416029"/>
            <a:ext cx="2346335" cy="625078"/>
          </a:xfrm>
          <a:prstGeom prst="rect">
            <a:avLst/>
          </a:prstGeom>
        </p:spPr>
      </p:pic>
      <p:pic>
        <p:nvPicPr>
          <p:cNvPr id="9" name="Εικόνα 8"/>
          <p:cNvPicPr>
            <a:picLocks noChangeAspect="1"/>
          </p:cNvPicPr>
          <p:nvPr userDrawn="1"/>
        </p:nvPicPr>
        <p:blipFill>
          <a:blip r:embed="rId4"/>
          <a:stretch>
            <a:fillRect/>
          </a:stretch>
        </p:blipFill>
        <p:spPr>
          <a:xfrm>
            <a:off x="4166820" y="4416028"/>
            <a:ext cx="2346335" cy="625078"/>
          </a:xfrm>
          <a:prstGeom prst="rect">
            <a:avLst/>
          </a:prstGeom>
        </p:spPr>
      </p:pic>
      <p:pic>
        <p:nvPicPr>
          <p:cNvPr id="10" name="Εικόνα 7">
            <a:extLst>
              <a:ext uri="{FF2B5EF4-FFF2-40B4-BE49-F238E27FC236}">
                <a16:creationId xmlns:a16="http://schemas.microsoft.com/office/drawing/2014/main" id="{4E02CADB-CB33-FB78-29E9-8F176E1C74F9}"/>
              </a:ext>
            </a:extLst>
          </p:cNvPr>
          <p:cNvPicPr>
            <a:picLocks noChangeAspect="1"/>
          </p:cNvPicPr>
          <p:nvPr userDrawn="1"/>
        </p:nvPicPr>
        <p:blipFill>
          <a:blip r:embed="rId5"/>
          <a:stretch>
            <a:fillRect/>
          </a:stretch>
        </p:blipFill>
        <p:spPr>
          <a:xfrm>
            <a:off x="2743296" y="4378171"/>
            <a:ext cx="3262489" cy="642067"/>
          </a:xfrm>
          <a:prstGeom prst="rect">
            <a:avLst/>
          </a:prstGeom>
        </p:spPr>
      </p:pic>
    </p:spTree>
    <p:extLst>
      <p:ext uri="{BB962C8B-B14F-4D97-AF65-F5344CB8AC3E}">
        <p14:creationId xmlns:p14="http://schemas.microsoft.com/office/powerpoint/2010/main" val="3373055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1FD8487-9D61-484B-BB8C-E42E61A4CB13}"/>
              </a:ext>
            </a:extLst>
          </p:cNvPr>
          <p:cNvSpPr>
            <a:spLocks noGrp="1"/>
          </p:cNvSpPr>
          <p:nvPr>
            <p:ph type="ctrTitle"/>
          </p:nvPr>
        </p:nvSpPr>
        <p:spPr>
          <a:xfrm>
            <a:off x="1143000" y="841772"/>
            <a:ext cx="6858000" cy="1790700"/>
          </a:xfrm>
          <a:prstGeom prst="rect">
            <a:avLst/>
          </a:prstGeom>
        </p:spPr>
        <p:txBody>
          <a:bodyPr anchor="b">
            <a:normAutofit/>
          </a:bodyPr>
          <a:lstStyle>
            <a:lvl1pPr algn="ctr" defTabSz="681737" rtl="0" eaLnBrk="1" latinLnBrk="0" hangingPunct="1">
              <a:lnSpc>
                <a:spcPct val="90000"/>
              </a:lnSpc>
              <a:spcBef>
                <a:spcPct val="0"/>
              </a:spcBef>
              <a:buNone/>
              <a:defRPr lang="el-GR" sz="3300" kern="1200" dirty="0">
                <a:solidFill>
                  <a:srgbClr val="19BEDE"/>
                </a:solidFill>
                <a:latin typeface="Trebuchet MS" panose="020B0603020202020204" pitchFamily="34" charset="0"/>
                <a:ea typeface="+mj-ea"/>
                <a:cs typeface="+mj-cs"/>
              </a:defRPr>
            </a:lvl1pPr>
          </a:lstStyle>
          <a:p>
            <a:r>
              <a:rPr lang="el-GR" dirty="0"/>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EE864BF2-6C89-2246-AFF5-EF3976E4FEAF}"/>
              </a:ext>
            </a:extLst>
          </p:cNvPr>
          <p:cNvSpPr>
            <a:spLocks noGrp="1"/>
          </p:cNvSpPr>
          <p:nvPr>
            <p:ph type="subTitle" idx="1"/>
          </p:nvPr>
        </p:nvSpPr>
        <p:spPr>
          <a:xfrm>
            <a:off x="1143000" y="2701528"/>
            <a:ext cx="6858000" cy="1241822"/>
          </a:xfrm>
          <a:prstGeom prst="rect">
            <a:avLst/>
          </a:prstGeom>
        </p:spPr>
        <p:txBody>
          <a:bodyPr/>
          <a:lstStyle>
            <a:lvl1pPr marL="0" indent="0" algn="ctr">
              <a:buNone/>
              <a:defRPr sz="1790">
                <a:solidFill>
                  <a:srgbClr val="0D4F8C"/>
                </a:solidFill>
                <a:latin typeface="Trebuchet MS" panose="020B0603020202020204" pitchFamily="34" charset="0"/>
              </a:defRPr>
            </a:lvl1pPr>
            <a:lvl2pPr marL="340877" indent="0" algn="ctr">
              <a:buNone/>
              <a:defRPr sz="1491"/>
            </a:lvl2pPr>
            <a:lvl3pPr marL="681754" indent="0" algn="ctr">
              <a:buNone/>
              <a:defRPr sz="1342"/>
            </a:lvl3pPr>
            <a:lvl4pPr marL="1022631" indent="0" algn="ctr">
              <a:buNone/>
              <a:defRPr sz="1193"/>
            </a:lvl4pPr>
            <a:lvl5pPr marL="1363508" indent="0" algn="ctr">
              <a:buNone/>
              <a:defRPr sz="1193"/>
            </a:lvl5pPr>
            <a:lvl6pPr marL="1704384" indent="0" algn="ctr">
              <a:buNone/>
              <a:defRPr sz="1193"/>
            </a:lvl6pPr>
            <a:lvl7pPr marL="2045261" indent="0" algn="ctr">
              <a:buNone/>
              <a:defRPr sz="1193"/>
            </a:lvl7pPr>
            <a:lvl8pPr marL="2386138" indent="0" algn="ctr">
              <a:buNone/>
              <a:defRPr sz="1193"/>
            </a:lvl8pPr>
            <a:lvl9pPr marL="2727015" indent="0" algn="ctr">
              <a:buNone/>
              <a:defRPr sz="1193"/>
            </a:lvl9pPr>
          </a:lstStyle>
          <a:p>
            <a:r>
              <a:rPr lang="el-GR" dirty="0"/>
              <a:t>Κάντε κλικ για να επεξεργαστείτε τον υπότιτλο του υποδείγματος</a:t>
            </a:r>
          </a:p>
        </p:txBody>
      </p:sp>
      <p:pic>
        <p:nvPicPr>
          <p:cNvPr id="4" name="Εικόνα 3"/>
          <p:cNvPicPr>
            <a:picLocks noChangeAspect="1"/>
          </p:cNvPicPr>
          <p:nvPr userDrawn="1"/>
        </p:nvPicPr>
        <p:blipFill>
          <a:blip r:embed="rId2"/>
          <a:stretch>
            <a:fillRect/>
          </a:stretch>
        </p:blipFill>
        <p:spPr>
          <a:xfrm>
            <a:off x="125122" y="4518422"/>
            <a:ext cx="2346335" cy="625078"/>
          </a:xfrm>
          <a:prstGeom prst="rect">
            <a:avLst/>
          </a:prstGeom>
        </p:spPr>
      </p:pic>
      <p:pic>
        <p:nvPicPr>
          <p:cNvPr id="5" name="Εικόνα 7">
            <a:extLst>
              <a:ext uri="{FF2B5EF4-FFF2-40B4-BE49-F238E27FC236}">
                <a16:creationId xmlns:a16="http://schemas.microsoft.com/office/drawing/2014/main" id="{EF45411A-5D51-2885-1F66-15FECE4790B7}"/>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29472416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1_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9CB91A0-D815-7746-ACA8-0558A82CD9C3}"/>
              </a:ext>
            </a:extLst>
          </p:cNvPr>
          <p:cNvSpPr>
            <a:spLocks noGrp="1"/>
          </p:cNvSpPr>
          <p:nvPr>
            <p:ph type="title"/>
          </p:nvPr>
        </p:nvSpPr>
        <p:spPr>
          <a:xfrm>
            <a:off x="628650" y="273844"/>
            <a:ext cx="7886700" cy="424425"/>
          </a:xfrm>
          <a:prstGeom prst="rect">
            <a:avLst/>
          </a:prstGeom>
        </p:spPr>
        <p:txBody>
          <a:bodyPr>
            <a:normAutofit/>
          </a:bodyPr>
          <a:lstStyle>
            <a:lvl1pPr>
              <a:defRPr sz="2250">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C38BDAA8-7888-ED4B-B89C-9CBA272AA0C4}"/>
              </a:ext>
            </a:extLst>
          </p:cNvPr>
          <p:cNvSpPr>
            <a:spLocks noGrp="1"/>
          </p:cNvSpPr>
          <p:nvPr>
            <p:ph idx="1"/>
          </p:nvPr>
        </p:nvSpPr>
        <p:spPr>
          <a:xfrm>
            <a:off x="628650" y="966354"/>
            <a:ext cx="7886700" cy="3666368"/>
          </a:xfrm>
          <a:prstGeom prst="rect">
            <a:avLst/>
          </a:prstGeom>
        </p:spPr>
        <p:txBody>
          <a:bodyPr/>
          <a:lstStyle>
            <a:lvl1pPr>
              <a:defRPr sz="1800">
                <a:solidFill>
                  <a:srgbClr val="0D4F8C"/>
                </a:solidFill>
                <a:latin typeface="Trebuchet MS" panose="020B0603020202020204" pitchFamily="34" charset="0"/>
              </a:defRPr>
            </a:lvl1pPr>
            <a:lvl2pPr>
              <a:defRPr sz="1650">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pic>
        <p:nvPicPr>
          <p:cNvPr id="4" name="Εικόνα 3"/>
          <p:cNvPicPr>
            <a:picLocks noChangeAspect="1"/>
          </p:cNvPicPr>
          <p:nvPr userDrawn="1"/>
        </p:nvPicPr>
        <p:blipFill>
          <a:blip r:embed="rId2"/>
          <a:stretch>
            <a:fillRect/>
          </a:stretch>
        </p:blipFill>
        <p:spPr>
          <a:xfrm>
            <a:off x="0" y="4703553"/>
            <a:ext cx="2346335" cy="439947"/>
          </a:xfrm>
          <a:prstGeom prst="rect">
            <a:avLst/>
          </a:prstGeom>
        </p:spPr>
      </p:pic>
      <p:pic>
        <p:nvPicPr>
          <p:cNvPr id="5" name="Εικόνα 7">
            <a:extLst>
              <a:ext uri="{FF2B5EF4-FFF2-40B4-BE49-F238E27FC236}">
                <a16:creationId xmlns:a16="http://schemas.microsoft.com/office/drawing/2014/main" id="{72C80E0E-D490-784E-A26A-C1365362BF9A}"/>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7852443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1_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52CA66A-1971-3745-A403-92564599CACE}"/>
              </a:ext>
            </a:extLst>
          </p:cNvPr>
          <p:cNvSpPr>
            <a:spLocks noGrp="1"/>
          </p:cNvSpPr>
          <p:nvPr>
            <p:ph type="title"/>
          </p:nvPr>
        </p:nvSpPr>
        <p:spPr>
          <a:xfrm>
            <a:off x="623887" y="1282304"/>
            <a:ext cx="7886700" cy="2139553"/>
          </a:xfrm>
          <a:prstGeom prst="rect">
            <a:avLst/>
          </a:prstGeom>
        </p:spPr>
        <p:txBody>
          <a:bodyPr anchor="b"/>
          <a:lstStyle>
            <a:lvl1pPr>
              <a:defRPr sz="4473">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11AED08D-2086-DB4B-A44B-CEEB3287E225}"/>
              </a:ext>
            </a:extLst>
          </p:cNvPr>
          <p:cNvSpPr>
            <a:spLocks noGrp="1"/>
          </p:cNvSpPr>
          <p:nvPr>
            <p:ph type="body" idx="1"/>
          </p:nvPr>
        </p:nvSpPr>
        <p:spPr>
          <a:xfrm>
            <a:off x="623887" y="3442098"/>
            <a:ext cx="7886700" cy="1125140"/>
          </a:xfrm>
          <a:prstGeom prst="rect">
            <a:avLst/>
          </a:prstGeom>
        </p:spPr>
        <p:txBody>
          <a:bodyPr/>
          <a:lstStyle>
            <a:lvl1pPr marL="0" indent="0">
              <a:buNone/>
              <a:defRPr sz="1790">
                <a:solidFill>
                  <a:schemeClr val="tx1">
                    <a:tint val="75000"/>
                  </a:schemeClr>
                </a:solidFill>
                <a:latin typeface="Trebuchet MS" panose="020B0603020202020204" pitchFamily="34" charset="0"/>
              </a:defRPr>
            </a:lvl1pPr>
            <a:lvl2pPr marL="340877" indent="0">
              <a:buNone/>
              <a:defRPr sz="1491">
                <a:solidFill>
                  <a:schemeClr val="tx1">
                    <a:tint val="75000"/>
                  </a:schemeClr>
                </a:solidFill>
              </a:defRPr>
            </a:lvl2pPr>
            <a:lvl3pPr marL="681754" indent="0">
              <a:buNone/>
              <a:defRPr sz="1342">
                <a:solidFill>
                  <a:schemeClr val="tx1">
                    <a:tint val="75000"/>
                  </a:schemeClr>
                </a:solidFill>
              </a:defRPr>
            </a:lvl3pPr>
            <a:lvl4pPr marL="1022631" indent="0">
              <a:buNone/>
              <a:defRPr sz="1193">
                <a:solidFill>
                  <a:schemeClr val="tx1">
                    <a:tint val="75000"/>
                  </a:schemeClr>
                </a:solidFill>
              </a:defRPr>
            </a:lvl4pPr>
            <a:lvl5pPr marL="1363508" indent="0">
              <a:buNone/>
              <a:defRPr sz="1193">
                <a:solidFill>
                  <a:schemeClr val="tx1">
                    <a:tint val="75000"/>
                  </a:schemeClr>
                </a:solidFill>
              </a:defRPr>
            </a:lvl5pPr>
            <a:lvl6pPr marL="1704384" indent="0">
              <a:buNone/>
              <a:defRPr sz="1193">
                <a:solidFill>
                  <a:schemeClr val="tx1">
                    <a:tint val="75000"/>
                  </a:schemeClr>
                </a:solidFill>
              </a:defRPr>
            </a:lvl6pPr>
            <a:lvl7pPr marL="2045261" indent="0">
              <a:buNone/>
              <a:defRPr sz="1193">
                <a:solidFill>
                  <a:schemeClr val="tx1">
                    <a:tint val="75000"/>
                  </a:schemeClr>
                </a:solidFill>
              </a:defRPr>
            </a:lvl7pPr>
            <a:lvl8pPr marL="2386138" indent="0">
              <a:buNone/>
              <a:defRPr sz="1193">
                <a:solidFill>
                  <a:schemeClr val="tx1">
                    <a:tint val="75000"/>
                  </a:schemeClr>
                </a:solidFill>
              </a:defRPr>
            </a:lvl8pPr>
            <a:lvl9pPr marL="2727015" indent="0">
              <a:buNone/>
              <a:defRPr sz="1193">
                <a:solidFill>
                  <a:schemeClr val="tx1">
                    <a:tint val="75000"/>
                  </a:schemeClr>
                </a:solidFill>
              </a:defRPr>
            </a:lvl9pPr>
          </a:lstStyle>
          <a:p>
            <a:pPr lvl="0"/>
            <a:r>
              <a:rPr lang="el-GR" dirty="0"/>
              <a:t>Στυλ κειμένου υποδείγματος</a:t>
            </a:r>
          </a:p>
        </p:txBody>
      </p:sp>
      <p:pic>
        <p:nvPicPr>
          <p:cNvPr id="4" name="Εικόνα 3"/>
          <p:cNvPicPr>
            <a:picLocks noChangeAspect="1"/>
          </p:cNvPicPr>
          <p:nvPr userDrawn="1"/>
        </p:nvPicPr>
        <p:blipFill>
          <a:blip r:embed="rId2"/>
          <a:stretch>
            <a:fillRect/>
          </a:stretch>
        </p:blipFill>
        <p:spPr>
          <a:xfrm>
            <a:off x="79564" y="4587479"/>
            <a:ext cx="2346335" cy="556021"/>
          </a:xfrm>
          <a:prstGeom prst="rect">
            <a:avLst/>
          </a:prstGeom>
        </p:spPr>
      </p:pic>
      <p:pic>
        <p:nvPicPr>
          <p:cNvPr id="5" name="Εικόνα 7">
            <a:extLst>
              <a:ext uri="{FF2B5EF4-FFF2-40B4-BE49-F238E27FC236}">
                <a16:creationId xmlns:a16="http://schemas.microsoft.com/office/drawing/2014/main" id="{8643734C-70B0-976B-42B9-49C390542BBC}"/>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5037304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1_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133454B-536C-8547-B386-167DF34C5FDD}"/>
              </a:ext>
            </a:extLst>
          </p:cNvPr>
          <p:cNvSpPr>
            <a:spLocks noGrp="1"/>
          </p:cNvSpPr>
          <p:nvPr>
            <p:ph type="title"/>
          </p:nvPr>
        </p:nvSpPr>
        <p:spPr>
          <a:xfrm>
            <a:off x="628650" y="273844"/>
            <a:ext cx="7886700" cy="994172"/>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4AD16F91-E89B-AF44-A663-D2508142488F}"/>
              </a:ext>
            </a:extLst>
          </p:cNvPr>
          <p:cNvSpPr>
            <a:spLocks noGrp="1"/>
          </p:cNvSpPr>
          <p:nvPr>
            <p:ph sz="half" idx="1"/>
          </p:nvPr>
        </p:nvSpPr>
        <p:spPr>
          <a:xfrm>
            <a:off x="628650" y="1369219"/>
            <a:ext cx="3886200" cy="3263504"/>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4" name="Θέση περιεχομένου 3">
            <a:extLst>
              <a:ext uri="{FF2B5EF4-FFF2-40B4-BE49-F238E27FC236}">
                <a16:creationId xmlns:a16="http://schemas.microsoft.com/office/drawing/2014/main" id="{0C2A62E8-7553-2A4C-B342-EFA0CF161C24}"/>
              </a:ext>
            </a:extLst>
          </p:cNvPr>
          <p:cNvSpPr>
            <a:spLocks noGrp="1"/>
          </p:cNvSpPr>
          <p:nvPr>
            <p:ph sz="half" idx="2"/>
          </p:nvPr>
        </p:nvSpPr>
        <p:spPr>
          <a:xfrm>
            <a:off x="4629150" y="1369219"/>
            <a:ext cx="3886200" cy="3263504"/>
          </a:xfrm>
          <a:prstGeom prst="rect">
            <a:avLst/>
          </a:prstGeom>
        </p:spPr>
        <p:txBody>
          <a:bodyPr/>
          <a:lstStyle>
            <a:lvl1pPr>
              <a:defRPr>
                <a:latin typeface="Trebuchet MS" panose="020B0603020202020204" pitchFamily="34" charset="0"/>
              </a:defRPr>
            </a:lvl1pPr>
            <a:lvl2pPr>
              <a:defRPr>
                <a:latin typeface="Trebuchet MS" panose="020B0603020202020204" pitchFamily="34" charset="0"/>
              </a:defRPr>
            </a:lvl2pPr>
            <a:lvl3pPr>
              <a:defRPr>
                <a:latin typeface="Trebuchet MS" panose="020B0603020202020204" pitchFamily="34" charset="0"/>
              </a:defRPr>
            </a:lvl3pPr>
            <a:lvl4pPr>
              <a:defRPr>
                <a:latin typeface="Trebuchet MS" panose="020B0603020202020204" pitchFamily="34" charset="0"/>
              </a:defRPr>
            </a:lvl4pPr>
            <a:lvl5pPr>
              <a:defRPr>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pic>
        <p:nvPicPr>
          <p:cNvPr id="5" name="Εικόνα 4"/>
          <p:cNvPicPr>
            <a:picLocks noChangeAspect="1"/>
          </p:cNvPicPr>
          <p:nvPr userDrawn="1"/>
        </p:nvPicPr>
        <p:blipFill>
          <a:blip r:embed="rId2"/>
          <a:stretch>
            <a:fillRect/>
          </a:stretch>
        </p:blipFill>
        <p:spPr>
          <a:xfrm>
            <a:off x="79563" y="4632723"/>
            <a:ext cx="2172333" cy="464242"/>
          </a:xfrm>
          <a:prstGeom prst="rect">
            <a:avLst/>
          </a:prstGeom>
        </p:spPr>
      </p:pic>
      <p:pic>
        <p:nvPicPr>
          <p:cNvPr id="6" name="Εικόνα 7">
            <a:extLst>
              <a:ext uri="{FF2B5EF4-FFF2-40B4-BE49-F238E27FC236}">
                <a16:creationId xmlns:a16="http://schemas.microsoft.com/office/drawing/2014/main" id="{AA5C1062-E465-D491-F39E-82B93159A42E}"/>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20672453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1_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44E3C192-E8D6-C541-99B1-5FC986B72C73}"/>
              </a:ext>
            </a:extLst>
          </p:cNvPr>
          <p:cNvSpPr>
            <a:spLocks noGrp="1"/>
          </p:cNvSpPr>
          <p:nvPr>
            <p:ph type="title"/>
          </p:nvPr>
        </p:nvSpPr>
        <p:spPr>
          <a:xfrm>
            <a:off x="629841" y="273844"/>
            <a:ext cx="7886700" cy="994172"/>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9922D709-00C7-6849-82F6-B71C2F281DBA}"/>
              </a:ext>
            </a:extLst>
          </p:cNvPr>
          <p:cNvSpPr>
            <a:spLocks noGrp="1"/>
          </p:cNvSpPr>
          <p:nvPr>
            <p:ph type="body" idx="1"/>
          </p:nvPr>
        </p:nvSpPr>
        <p:spPr>
          <a:xfrm>
            <a:off x="629841" y="1260872"/>
            <a:ext cx="3868340" cy="617934"/>
          </a:xfrm>
          <a:prstGeom prst="rect">
            <a:avLst/>
          </a:prstGeom>
        </p:spPr>
        <p:txBody>
          <a:bodyPr anchor="b"/>
          <a:lstStyle>
            <a:lvl1pPr marL="0" indent="0">
              <a:buNone/>
              <a:defRPr sz="1790" b="1">
                <a:solidFill>
                  <a:srgbClr val="0D4F8C"/>
                </a:solidFill>
                <a:latin typeface="Trebuchet MS" panose="020B0603020202020204" pitchFamily="34" charset="0"/>
              </a:defRPr>
            </a:lvl1pPr>
            <a:lvl2pPr marL="340877" indent="0">
              <a:buNone/>
              <a:defRPr sz="1491" b="1"/>
            </a:lvl2pPr>
            <a:lvl3pPr marL="681754" indent="0">
              <a:buNone/>
              <a:defRPr sz="1342" b="1"/>
            </a:lvl3pPr>
            <a:lvl4pPr marL="1022631" indent="0">
              <a:buNone/>
              <a:defRPr sz="1193" b="1"/>
            </a:lvl4pPr>
            <a:lvl5pPr marL="1363508" indent="0">
              <a:buNone/>
              <a:defRPr sz="1193" b="1"/>
            </a:lvl5pPr>
            <a:lvl6pPr marL="1704384" indent="0">
              <a:buNone/>
              <a:defRPr sz="1193" b="1"/>
            </a:lvl6pPr>
            <a:lvl7pPr marL="2045261" indent="0">
              <a:buNone/>
              <a:defRPr sz="1193" b="1"/>
            </a:lvl7pPr>
            <a:lvl8pPr marL="2386138" indent="0">
              <a:buNone/>
              <a:defRPr sz="1193" b="1"/>
            </a:lvl8pPr>
            <a:lvl9pPr marL="2727015" indent="0">
              <a:buNone/>
              <a:defRPr sz="1193" b="1"/>
            </a:lvl9pPr>
          </a:lstStyle>
          <a:p>
            <a:pPr lvl="0"/>
            <a:r>
              <a:rPr lang="el-GR" dirty="0"/>
              <a:t>Στυλ κειμένου υποδείγματος</a:t>
            </a:r>
          </a:p>
        </p:txBody>
      </p:sp>
      <p:sp>
        <p:nvSpPr>
          <p:cNvPr id="4" name="Θέση περιεχομένου 3">
            <a:extLst>
              <a:ext uri="{FF2B5EF4-FFF2-40B4-BE49-F238E27FC236}">
                <a16:creationId xmlns:a16="http://schemas.microsoft.com/office/drawing/2014/main" id="{E7DFD192-A261-B246-8F4F-44230F988EA9}"/>
              </a:ext>
            </a:extLst>
          </p:cNvPr>
          <p:cNvSpPr>
            <a:spLocks noGrp="1"/>
          </p:cNvSpPr>
          <p:nvPr>
            <p:ph sz="half" idx="2"/>
          </p:nvPr>
        </p:nvSpPr>
        <p:spPr>
          <a:xfrm>
            <a:off x="629841" y="1878806"/>
            <a:ext cx="3868340" cy="2763441"/>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sp>
        <p:nvSpPr>
          <p:cNvPr id="5" name="Θέση κειμένου 4">
            <a:extLst>
              <a:ext uri="{FF2B5EF4-FFF2-40B4-BE49-F238E27FC236}">
                <a16:creationId xmlns:a16="http://schemas.microsoft.com/office/drawing/2014/main" id="{B53B8C0F-27A1-9641-9516-D33AEA8CE451}"/>
              </a:ext>
            </a:extLst>
          </p:cNvPr>
          <p:cNvSpPr>
            <a:spLocks noGrp="1"/>
          </p:cNvSpPr>
          <p:nvPr>
            <p:ph type="body" sz="quarter" idx="3"/>
          </p:nvPr>
        </p:nvSpPr>
        <p:spPr>
          <a:xfrm>
            <a:off x="4629150" y="1260872"/>
            <a:ext cx="3887391" cy="617934"/>
          </a:xfrm>
          <a:prstGeom prst="rect">
            <a:avLst/>
          </a:prstGeom>
        </p:spPr>
        <p:txBody>
          <a:bodyPr anchor="b"/>
          <a:lstStyle>
            <a:lvl1pPr marL="0" indent="0">
              <a:buNone/>
              <a:defRPr sz="1790" b="1">
                <a:solidFill>
                  <a:srgbClr val="0D4F8C"/>
                </a:solidFill>
                <a:latin typeface="Trebuchet MS" panose="020B0603020202020204" pitchFamily="34" charset="0"/>
              </a:defRPr>
            </a:lvl1pPr>
            <a:lvl2pPr marL="340877" indent="0">
              <a:buNone/>
              <a:defRPr sz="1491" b="1"/>
            </a:lvl2pPr>
            <a:lvl3pPr marL="681754" indent="0">
              <a:buNone/>
              <a:defRPr sz="1342" b="1"/>
            </a:lvl3pPr>
            <a:lvl4pPr marL="1022631" indent="0">
              <a:buNone/>
              <a:defRPr sz="1193" b="1"/>
            </a:lvl4pPr>
            <a:lvl5pPr marL="1363508" indent="0">
              <a:buNone/>
              <a:defRPr sz="1193" b="1"/>
            </a:lvl5pPr>
            <a:lvl6pPr marL="1704384" indent="0">
              <a:buNone/>
              <a:defRPr sz="1193" b="1"/>
            </a:lvl6pPr>
            <a:lvl7pPr marL="2045261" indent="0">
              <a:buNone/>
              <a:defRPr sz="1193" b="1"/>
            </a:lvl7pPr>
            <a:lvl8pPr marL="2386138" indent="0">
              <a:buNone/>
              <a:defRPr sz="1193" b="1"/>
            </a:lvl8pPr>
            <a:lvl9pPr marL="2727015" indent="0">
              <a:buNone/>
              <a:defRPr sz="1193" b="1"/>
            </a:lvl9pPr>
          </a:lstStyle>
          <a:p>
            <a:pPr lvl="0"/>
            <a:r>
              <a:rPr lang="el-GR" dirty="0"/>
              <a:t>Στυλ κειμένου υποδείγματος</a:t>
            </a:r>
          </a:p>
        </p:txBody>
      </p:sp>
      <p:sp>
        <p:nvSpPr>
          <p:cNvPr id="6" name="Θέση περιεχομένου 5">
            <a:extLst>
              <a:ext uri="{FF2B5EF4-FFF2-40B4-BE49-F238E27FC236}">
                <a16:creationId xmlns:a16="http://schemas.microsoft.com/office/drawing/2014/main" id="{780BAD56-F9FA-1C47-B89A-73E69F5C3BE6}"/>
              </a:ext>
            </a:extLst>
          </p:cNvPr>
          <p:cNvSpPr>
            <a:spLocks noGrp="1"/>
          </p:cNvSpPr>
          <p:nvPr>
            <p:ph sz="quarter" idx="4"/>
          </p:nvPr>
        </p:nvSpPr>
        <p:spPr>
          <a:xfrm>
            <a:off x="4629150" y="1878806"/>
            <a:ext cx="3887391" cy="2763441"/>
          </a:xfrm>
          <a:prstGeom prst="rect">
            <a:avLst/>
          </a:prstGeom>
        </p:spPr>
        <p:txBody>
          <a:bodyPr/>
          <a:lstStyle>
            <a:lvl1pPr>
              <a:defRPr>
                <a:solidFill>
                  <a:srgbClr val="0D4F8C"/>
                </a:solidFill>
                <a:latin typeface="Trebuchet MS" panose="020B0603020202020204" pitchFamily="34" charset="0"/>
              </a:defRPr>
            </a:lvl1pPr>
            <a:lvl2pPr>
              <a:defRPr>
                <a:solidFill>
                  <a:srgbClr val="0D4F8C"/>
                </a:solidFill>
                <a:latin typeface="Trebuchet MS" panose="020B0603020202020204" pitchFamily="34" charset="0"/>
              </a:defRPr>
            </a:lvl2pPr>
            <a:lvl3pPr>
              <a:defRPr>
                <a:solidFill>
                  <a:srgbClr val="0D4F8C"/>
                </a:solidFill>
                <a:latin typeface="Trebuchet MS" panose="020B0603020202020204" pitchFamily="34" charset="0"/>
              </a:defRPr>
            </a:lvl3pPr>
            <a:lvl4pPr>
              <a:defRPr>
                <a:solidFill>
                  <a:srgbClr val="0D4F8C"/>
                </a:solidFill>
                <a:latin typeface="Trebuchet MS" panose="020B0603020202020204" pitchFamily="34" charset="0"/>
              </a:defRPr>
            </a:lvl4pPr>
            <a:lvl5pPr>
              <a:defRPr>
                <a:solidFill>
                  <a:srgbClr val="0D4F8C"/>
                </a:solidFill>
                <a:latin typeface="Trebuchet MS" panose="020B0603020202020204" pitchFamily="34" charset="0"/>
              </a:defRPr>
            </a:lvl5pPr>
          </a:lstStyle>
          <a:p>
            <a:pPr lvl="0"/>
            <a:r>
              <a:rPr lang="el-GR" dirty="0"/>
              <a:t>Στυλ κειμένου υποδείγματος</a:t>
            </a:r>
          </a:p>
          <a:p>
            <a:pPr lvl="1"/>
            <a:r>
              <a:rPr lang="el-GR" dirty="0"/>
              <a:t>Δεύτερο επίπεδο</a:t>
            </a:r>
          </a:p>
          <a:p>
            <a:pPr lvl="2"/>
            <a:r>
              <a:rPr lang="el-GR" dirty="0"/>
              <a:t>Τρίτο επίπεδο</a:t>
            </a:r>
          </a:p>
          <a:p>
            <a:pPr lvl="3"/>
            <a:r>
              <a:rPr lang="el-GR" dirty="0"/>
              <a:t>Τέταρτο επίπεδο</a:t>
            </a:r>
          </a:p>
          <a:p>
            <a:pPr lvl="4"/>
            <a:r>
              <a:rPr lang="el-GR" dirty="0"/>
              <a:t>Πέμπτο επίπεδο</a:t>
            </a:r>
          </a:p>
        </p:txBody>
      </p:sp>
      <p:pic>
        <p:nvPicPr>
          <p:cNvPr id="7" name="Εικόνα 6"/>
          <p:cNvPicPr>
            <a:picLocks noChangeAspect="1"/>
          </p:cNvPicPr>
          <p:nvPr userDrawn="1"/>
        </p:nvPicPr>
        <p:blipFill>
          <a:blip r:embed="rId2"/>
          <a:stretch>
            <a:fillRect/>
          </a:stretch>
        </p:blipFill>
        <p:spPr>
          <a:xfrm>
            <a:off x="112106" y="4665981"/>
            <a:ext cx="2346335" cy="477519"/>
          </a:xfrm>
          <a:prstGeom prst="rect">
            <a:avLst/>
          </a:prstGeom>
        </p:spPr>
      </p:pic>
      <p:pic>
        <p:nvPicPr>
          <p:cNvPr id="8" name="Εικόνα 7">
            <a:extLst>
              <a:ext uri="{FF2B5EF4-FFF2-40B4-BE49-F238E27FC236}">
                <a16:creationId xmlns:a16="http://schemas.microsoft.com/office/drawing/2014/main" id="{AE9713A0-3A3E-BC27-4A91-38EDE20E90AC}"/>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35110509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1_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62538F63-D0B7-F242-B11E-217E108FB75D}"/>
              </a:ext>
            </a:extLst>
          </p:cNvPr>
          <p:cNvSpPr>
            <a:spLocks noGrp="1"/>
          </p:cNvSpPr>
          <p:nvPr>
            <p:ph type="title"/>
          </p:nvPr>
        </p:nvSpPr>
        <p:spPr>
          <a:xfrm>
            <a:off x="628650" y="273844"/>
            <a:ext cx="7886700" cy="994172"/>
          </a:xfrm>
          <a:prstGeom prst="rect">
            <a:avLst/>
          </a:prstGeom>
        </p:spPr>
        <p:txBody>
          <a:bodyPr/>
          <a:lstStyle>
            <a:lvl1pPr>
              <a:defRPr>
                <a:solidFill>
                  <a:srgbClr val="19BEDE"/>
                </a:solidFill>
                <a:latin typeface="Trebuchet MS" panose="020B0603020202020204" pitchFamily="34" charset="0"/>
              </a:defRPr>
            </a:lvl1pPr>
          </a:lstStyle>
          <a:p>
            <a:r>
              <a:rPr lang="el-GR" dirty="0"/>
              <a:t>Κάντε κλικ για να επεξεργαστείτε τον τίτλο υποδείγματος</a:t>
            </a:r>
          </a:p>
        </p:txBody>
      </p:sp>
      <p:pic>
        <p:nvPicPr>
          <p:cNvPr id="3" name="Εικόνα 2"/>
          <p:cNvPicPr>
            <a:picLocks noChangeAspect="1"/>
          </p:cNvPicPr>
          <p:nvPr userDrawn="1"/>
        </p:nvPicPr>
        <p:blipFill>
          <a:blip r:embed="rId2"/>
          <a:stretch>
            <a:fillRect/>
          </a:stretch>
        </p:blipFill>
        <p:spPr>
          <a:xfrm>
            <a:off x="0" y="4518422"/>
            <a:ext cx="2346335" cy="625078"/>
          </a:xfrm>
          <a:prstGeom prst="rect">
            <a:avLst/>
          </a:prstGeom>
        </p:spPr>
      </p:pic>
      <p:pic>
        <p:nvPicPr>
          <p:cNvPr id="4" name="Εικόνα 7">
            <a:extLst>
              <a:ext uri="{FF2B5EF4-FFF2-40B4-BE49-F238E27FC236}">
                <a16:creationId xmlns:a16="http://schemas.microsoft.com/office/drawing/2014/main" id="{0890FC9F-9137-0E9D-F55A-EABB5A38C560}"/>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19541069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pic>
        <p:nvPicPr>
          <p:cNvPr id="2" name="Εικόνα 1"/>
          <p:cNvPicPr>
            <a:picLocks noChangeAspect="1"/>
          </p:cNvPicPr>
          <p:nvPr userDrawn="1"/>
        </p:nvPicPr>
        <p:blipFill>
          <a:blip r:embed="rId2"/>
          <a:stretch>
            <a:fillRect/>
          </a:stretch>
        </p:blipFill>
        <p:spPr>
          <a:xfrm>
            <a:off x="222748" y="4518422"/>
            <a:ext cx="2346335" cy="625078"/>
          </a:xfrm>
          <a:prstGeom prst="rect">
            <a:avLst/>
          </a:prstGeom>
        </p:spPr>
      </p:pic>
      <p:pic>
        <p:nvPicPr>
          <p:cNvPr id="3" name="Εικόνα 7">
            <a:extLst>
              <a:ext uri="{FF2B5EF4-FFF2-40B4-BE49-F238E27FC236}">
                <a16:creationId xmlns:a16="http://schemas.microsoft.com/office/drawing/2014/main" id="{CAAF7964-FA5A-4A1C-0E5A-E9AAEE2DA0CE}"/>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38876414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1_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84F22B7-AABD-BD40-B43B-EEBB5BFCBA5F}"/>
              </a:ext>
            </a:extLst>
          </p:cNvPr>
          <p:cNvSpPr>
            <a:spLocks noGrp="1"/>
          </p:cNvSpPr>
          <p:nvPr>
            <p:ph type="title"/>
          </p:nvPr>
        </p:nvSpPr>
        <p:spPr>
          <a:xfrm>
            <a:off x="629842" y="342900"/>
            <a:ext cx="2949178" cy="1200150"/>
          </a:xfrm>
          <a:prstGeom prst="rect">
            <a:avLst/>
          </a:prstGeom>
        </p:spPr>
        <p:txBody>
          <a:bodyPr anchor="b"/>
          <a:lstStyle>
            <a:lvl1pPr>
              <a:defRPr sz="2386"/>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13C8B233-910C-2646-8277-96769BD5BA64}"/>
              </a:ext>
            </a:extLst>
          </p:cNvPr>
          <p:cNvSpPr>
            <a:spLocks noGrp="1"/>
          </p:cNvSpPr>
          <p:nvPr>
            <p:ph idx="1"/>
          </p:nvPr>
        </p:nvSpPr>
        <p:spPr>
          <a:xfrm>
            <a:off x="3887391" y="740569"/>
            <a:ext cx="4629150" cy="3655219"/>
          </a:xfrm>
          <a:prstGeom prst="rect">
            <a:avLst/>
          </a:prstGeom>
        </p:spPr>
        <p:txBody>
          <a:bodyPr/>
          <a:lstStyle>
            <a:lvl1pPr>
              <a:defRPr sz="2386"/>
            </a:lvl1pPr>
            <a:lvl2pPr>
              <a:defRPr sz="2088"/>
            </a:lvl2pPr>
            <a:lvl3pPr>
              <a:defRPr sz="1790"/>
            </a:lvl3pPr>
            <a:lvl4pPr>
              <a:defRPr sz="1491"/>
            </a:lvl4pPr>
            <a:lvl5pPr>
              <a:defRPr sz="1491"/>
            </a:lvl5pPr>
            <a:lvl6pPr>
              <a:defRPr sz="1491"/>
            </a:lvl6pPr>
            <a:lvl7pPr>
              <a:defRPr sz="1491"/>
            </a:lvl7pPr>
            <a:lvl8pPr>
              <a:defRPr sz="1491"/>
            </a:lvl8pPr>
            <a:lvl9pPr>
              <a:defRPr sz="1491"/>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6DF32913-5D8F-C44E-A202-534B792B71CA}"/>
              </a:ext>
            </a:extLst>
          </p:cNvPr>
          <p:cNvSpPr>
            <a:spLocks noGrp="1"/>
          </p:cNvSpPr>
          <p:nvPr>
            <p:ph type="body" sz="half" idx="2"/>
          </p:nvPr>
        </p:nvSpPr>
        <p:spPr>
          <a:xfrm>
            <a:off x="629842" y="1543050"/>
            <a:ext cx="2949178" cy="2858691"/>
          </a:xfrm>
          <a:prstGeom prst="rect">
            <a:avLst/>
          </a:prstGeom>
        </p:spPr>
        <p:txBody>
          <a:bodyPr/>
          <a:lstStyle>
            <a:lvl1pPr marL="0" indent="0">
              <a:buNone/>
              <a:defRPr sz="1193"/>
            </a:lvl1pPr>
            <a:lvl2pPr marL="340877" indent="0">
              <a:buNone/>
              <a:defRPr sz="1044"/>
            </a:lvl2pPr>
            <a:lvl3pPr marL="681754" indent="0">
              <a:buNone/>
              <a:defRPr sz="895"/>
            </a:lvl3pPr>
            <a:lvl4pPr marL="1022631" indent="0">
              <a:buNone/>
              <a:defRPr sz="746"/>
            </a:lvl4pPr>
            <a:lvl5pPr marL="1363508" indent="0">
              <a:buNone/>
              <a:defRPr sz="746"/>
            </a:lvl5pPr>
            <a:lvl6pPr marL="1704384" indent="0">
              <a:buNone/>
              <a:defRPr sz="746"/>
            </a:lvl6pPr>
            <a:lvl7pPr marL="2045261" indent="0">
              <a:buNone/>
              <a:defRPr sz="746"/>
            </a:lvl7pPr>
            <a:lvl8pPr marL="2386138" indent="0">
              <a:buNone/>
              <a:defRPr sz="746"/>
            </a:lvl8pPr>
            <a:lvl9pPr marL="2727015" indent="0">
              <a:buNone/>
              <a:defRPr sz="746"/>
            </a:lvl9pPr>
          </a:lstStyle>
          <a:p>
            <a:pPr lvl="0"/>
            <a:r>
              <a:rPr lang="el-GR"/>
              <a:t>Στυλ κειμένου υποδείγματος</a:t>
            </a:r>
          </a:p>
        </p:txBody>
      </p:sp>
      <p:pic>
        <p:nvPicPr>
          <p:cNvPr id="5" name="Εικόνα 4"/>
          <p:cNvPicPr>
            <a:picLocks noChangeAspect="1"/>
          </p:cNvPicPr>
          <p:nvPr userDrawn="1"/>
        </p:nvPicPr>
        <p:blipFill>
          <a:blip r:embed="rId2"/>
          <a:stretch>
            <a:fillRect/>
          </a:stretch>
        </p:blipFill>
        <p:spPr>
          <a:xfrm>
            <a:off x="3398833" y="2259211"/>
            <a:ext cx="2346335" cy="625078"/>
          </a:xfrm>
          <a:prstGeom prst="rect">
            <a:avLst/>
          </a:prstGeom>
        </p:spPr>
      </p:pic>
      <p:pic>
        <p:nvPicPr>
          <p:cNvPr id="6" name="Εικόνα 5"/>
          <p:cNvPicPr>
            <a:picLocks noChangeAspect="1"/>
          </p:cNvPicPr>
          <p:nvPr userDrawn="1"/>
        </p:nvPicPr>
        <p:blipFill>
          <a:blip r:embed="rId2"/>
          <a:stretch>
            <a:fillRect/>
          </a:stretch>
        </p:blipFill>
        <p:spPr>
          <a:xfrm>
            <a:off x="98004" y="4518422"/>
            <a:ext cx="2346335" cy="625078"/>
          </a:xfrm>
          <a:prstGeom prst="rect">
            <a:avLst/>
          </a:prstGeom>
        </p:spPr>
      </p:pic>
      <p:pic>
        <p:nvPicPr>
          <p:cNvPr id="7" name="Εικόνα 7">
            <a:extLst>
              <a:ext uri="{FF2B5EF4-FFF2-40B4-BE49-F238E27FC236}">
                <a16:creationId xmlns:a16="http://schemas.microsoft.com/office/drawing/2014/main" id="{8715C28F-AB40-6AEB-B51F-1EDCB5B5BAFE}"/>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25124186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1_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EDAC7F9E-7A02-504C-B2E7-61A1BCAFCC9F}"/>
              </a:ext>
            </a:extLst>
          </p:cNvPr>
          <p:cNvSpPr>
            <a:spLocks noGrp="1"/>
          </p:cNvSpPr>
          <p:nvPr>
            <p:ph type="title"/>
          </p:nvPr>
        </p:nvSpPr>
        <p:spPr>
          <a:xfrm>
            <a:off x="629842" y="342900"/>
            <a:ext cx="2949178" cy="1200150"/>
          </a:xfrm>
          <a:prstGeom prst="rect">
            <a:avLst/>
          </a:prstGeom>
        </p:spPr>
        <p:txBody>
          <a:bodyPr anchor="b"/>
          <a:lstStyle>
            <a:lvl1pPr>
              <a:defRPr sz="2386"/>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DCDD2421-F46C-FA45-B1C4-EAD6356D3610}"/>
              </a:ext>
            </a:extLst>
          </p:cNvPr>
          <p:cNvSpPr>
            <a:spLocks noGrp="1"/>
          </p:cNvSpPr>
          <p:nvPr>
            <p:ph type="pic" idx="1"/>
          </p:nvPr>
        </p:nvSpPr>
        <p:spPr>
          <a:xfrm>
            <a:off x="3887391" y="740569"/>
            <a:ext cx="4629150" cy="3655219"/>
          </a:xfrm>
          <a:prstGeom prst="rect">
            <a:avLst/>
          </a:prstGeom>
        </p:spPr>
        <p:txBody>
          <a:bodyPr/>
          <a:lstStyle>
            <a:lvl1pPr marL="0" indent="0">
              <a:buNone/>
              <a:defRPr sz="2386"/>
            </a:lvl1pPr>
            <a:lvl2pPr marL="340877" indent="0">
              <a:buNone/>
              <a:defRPr sz="2088"/>
            </a:lvl2pPr>
            <a:lvl3pPr marL="681754" indent="0">
              <a:buNone/>
              <a:defRPr sz="1790"/>
            </a:lvl3pPr>
            <a:lvl4pPr marL="1022631" indent="0">
              <a:buNone/>
              <a:defRPr sz="1491"/>
            </a:lvl4pPr>
            <a:lvl5pPr marL="1363508" indent="0">
              <a:buNone/>
              <a:defRPr sz="1491"/>
            </a:lvl5pPr>
            <a:lvl6pPr marL="1704384" indent="0">
              <a:buNone/>
              <a:defRPr sz="1491"/>
            </a:lvl6pPr>
            <a:lvl7pPr marL="2045261" indent="0">
              <a:buNone/>
              <a:defRPr sz="1491"/>
            </a:lvl7pPr>
            <a:lvl8pPr marL="2386138" indent="0">
              <a:buNone/>
              <a:defRPr sz="1491"/>
            </a:lvl8pPr>
            <a:lvl9pPr marL="2727015" indent="0">
              <a:buNone/>
              <a:defRPr sz="1491"/>
            </a:lvl9pPr>
          </a:lstStyle>
          <a:p>
            <a:endParaRPr lang="el-GR"/>
          </a:p>
        </p:txBody>
      </p:sp>
      <p:sp>
        <p:nvSpPr>
          <p:cNvPr id="4" name="Θέση κειμένου 3">
            <a:extLst>
              <a:ext uri="{FF2B5EF4-FFF2-40B4-BE49-F238E27FC236}">
                <a16:creationId xmlns:a16="http://schemas.microsoft.com/office/drawing/2014/main" id="{F52F8B60-2ACD-3748-A864-81E74B6B106C}"/>
              </a:ext>
            </a:extLst>
          </p:cNvPr>
          <p:cNvSpPr>
            <a:spLocks noGrp="1"/>
          </p:cNvSpPr>
          <p:nvPr>
            <p:ph type="body" sz="half" idx="2"/>
          </p:nvPr>
        </p:nvSpPr>
        <p:spPr>
          <a:xfrm>
            <a:off x="629842" y="1543050"/>
            <a:ext cx="2949178" cy="2858691"/>
          </a:xfrm>
          <a:prstGeom prst="rect">
            <a:avLst/>
          </a:prstGeom>
        </p:spPr>
        <p:txBody>
          <a:bodyPr/>
          <a:lstStyle>
            <a:lvl1pPr marL="0" indent="0">
              <a:buNone/>
              <a:defRPr sz="1193"/>
            </a:lvl1pPr>
            <a:lvl2pPr marL="340877" indent="0">
              <a:buNone/>
              <a:defRPr sz="1044"/>
            </a:lvl2pPr>
            <a:lvl3pPr marL="681754" indent="0">
              <a:buNone/>
              <a:defRPr sz="895"/>
            </a:lvl3pPr>
            <a:lvl4pPr marL="1022631" indent="0">
              <a:buNone/>
              <a:defRPr sz="746"/>
            </a:lvl4pPr>
            <a:lvl5pPr marL="1363508" indent="0">
              <a:buNone/>
              <a:defRPr sz="746"/>
            </a:lvl5pPr>
            <a:lvl6pPr marL="1704384" indent="0">
              <a:buNone/>
              <a:defRPr sz="746"/>
            </a:lvl6pPr>
            <a:lvl7pPr marL="2045261" indent="0">
              <a:buNone/>
              <a:defRPr sz="746"/>
            </a:lvl7pPr>
            <a:lvl8pPr marL="2386138" indent="0">
              <a:buNone/>
              <a:defRPr sz="746"/>
            </a:lvl8pPr>
            <a:lvl9pPr marL="2727015" indent="0">
              <a:buNone/>
              <a:defRPr sz="746"/>
            </a:lvl9pPr>
          </a:lstStyle>
          <a:p>
            <a:pPr lvl="0"/>
            <a:r>
              <a:rPr lang="el-GR"/>
              <a:t>Στυλ κειμένου υποδείγματος</a:t>
            </a:r>
          </a:p>
        </p:txBody>
      </p:sp>
      <p:pic>
        <p:nvPicPr>
          <p:cNvPr id="5" name="Εικόνα 4"/>
          <p:cNvPicPr>
            <a:picLocks noChangeAspect="1"/>
          </p:cNvPicPr>
          <p:nvPr userDrawn="1"/>
        </p:nvPicPr>
        <p:blipFill>
          <a:blip r:embed="rId2"/>
          <a:stretch>
            <a:fillRect/>
          </a:stretch>
        </p:blipFill>
        <p:spPr>
          <a:xfrm>
            <a:off x="86072" y="4518422"/>
            <a:ext cx="2346335" cy="625078"/>
          </a:xfrm>
          <a:prstGeom prst="rect">
            <a:avLst/>
          </a:prstGeom>
        </p:spPr>
      </p:pic>
      <p:pic>
        <p:nvPicPr>
          <p:cNvPr id="6" name="Εικόνα 7">
            <a:extLst>
              <a:ext uri="{FF2B5EF4-FFF2-40B4-BE49-F238E27FC236}">
                <a16:creationId xmlns:a16="http://schemas.microsoft.com/office/drawing/2014/main" id="{B37E33E9-B8CE-20F1-8FE8-82B8CC0F410E}"/>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1191795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4"/>
        <p:cNvGrpSpPr/>
        <p:nvPr/>
      </p:nvGrpSpPr>
      <p:grpSpPr>
        <a:xfrm>
          <a:off x="0" y="0"/>
          <a:ext cx="0" cy="0"/>
          <a:chOff x="0" y="0"/>
          <a:chExt cx="0" cy="0"/>
        </a:xfrm>
      </p:grpSpPr>
      <p:sp>
        <p:nvSpPr>
          <p:cNvPr id="35" name="Google Shape;35;p9"/>
          <p:cNvSpPr txBox="1">
            <a:spLocks noGrp="1"/>
          </p:cNvSpPr>
          <p:nvPr>
            <p:ph type="title"/>
          </p:nvPr>
        </p:nvSpPr>
        <p:spPr>
          <a:xfrm>
            <a:off x="2135550" y="1189100"/>
            <a:ext cx="4872900" cy="1964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3000"/>
              <a:buNone/>
              <a:defRPr sz="15000"/>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
        <p:nvSpPr>
          <p:cNvPr id="36" name="Google Shape;36;p9"/>
          <p:cNvSpPr txBox="1">
            <a:spLocks noGrp="1"/>
          </p:cNvSpPr>
          <p:nvPr>
            <p:ph type="subTitle" idx="1"/>
          </p:nvPr>
        </p:nvSpPr>
        <p:spPr>
          <a:xfrm>
            <a:off x="2135550" y="3153500"/>
            <a:ext cx="4872900" cy="6711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200"/>
              <a:buNone/>
              <a:defRPr sz="1600"/>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cxnSp>
        <p:nvCxnSpPr>
          <p:cNvPr id="37" name="Google Shape;37;p9"/>
          <p:cNvCxnSpPr/>
          <p:nvPr/>
        </p:nvCxnSpPr>
        <p:spPr>
          <a:xfrm>
            <a:off x="4571975" y="-12"/>
            <a:ext cx="0" cy="906000"/>
          </a:xfrm>
          <a:prstGeom prst="straightConnector1">
            <a:avLst/>
          </a:prstGeom>
          <a:noFill/>
          <a:ln w="28575" cap="flat" cmpd="sng">
            <a:solidFill>
              <a:schemeClr val="dk1"/>
            </a:solidFill>
            <a:prstDash val="solid"/>
            <a:round/>
            <a:headEnd type="none" w="med" len="med"/>
            <a:tailEnd type="none" w="med" len="med"/>
          </a:ln>
        </p:spPr>
      </p:cxnSp>
      <p:cxnSp>
        <p:nvCxnSpPr>
          <p:cNvPr id="38" name="Google Shape;38;p9"/>
          <p:cNvCxnSpPr/>
          <p:nvPr/>
        </p:nvCxnSpPr>
        <p:spPr>
          <a:xfrm>
            <a:off x="4571975" y="4237488"/>
            <a:ext cx="0" cy="90600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1_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D9B0FE-285C-9746-8B26-D1DC405709EF}"/>
              </a:ext>
            </a:extLst>
          </p:cNvPr>
          <p:cNvSpPr>
            <a:spLocks noGrp="1"/>
          </p:cNvSpPr>
          <p:nvPr>
            <p:ph type="title"/>
          </p:nvPr>
        </p:nvSpPr>
        <p:spPr>
          <a:xfrm>
            <a:off x="628650" y="273844"/>
            <a:ext cx="7886700" cy="994172"/>
          </a:xfrm>
          <a:prstGeom prst="rect">
            <a:avLst/>
          </a:prstGeom>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E4636B7C-90F9-B342-9F16-FECFE820BA7C}"/>
              </a:ext>
            </a:extLst>
          </p:cNvPr>
          <p:cNvSpPr>
            <a:spLocks noGrp="1"/>
          </p:cNvSpPr>
          <p:nvPr>
            <p:ph type="body" orient="vert" idx="1"/>
          </p:nvPr>
        </p:nvSpPr>
        <p:spPr>
          <a:xfrm>
            <a:off x="628650" y="1369219"/>
            <a:ext cx="7886700" cy="3263504"/>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pic>
        <p:nvPicPr>
          <p:cNvPr id="4" name="Εικόνα 3"/>
          <p:cNvPicPr>
            <a:picLocks noChangeAspect="1"/>
          </p:cNvPicPr>
          <p:nvPr userDrawn="1"/>
        </p:nvPicPr>
        <p:blipFill>
          <a:blip r:embed="rId2"/>
          <a:stretch>
            <a:fillRect/>
          </a:stretch>
        </p:blipFill>
        <p:spPr>
          <a:xfrm>
            <a:off x="79564" y="4684143"/>
            <a:ext cx="2346335" cy="459357"/>
          </a:xfrm>
          <a:prstGeom prst="rect">
            <a:avLst/>
          </a:prstGeom>
        </p:spPr>
      </p:pic>
      <p:pic>
        <p:nvPicPr>
          <p:cNvPr id="5" name="Εικόνα 7">
            <a:extLst>
              <a:ext uri="{FF2B5EF4-FFF2-40B4-BE49-F238E27FC236}">
                <a16:creationId xmlns:a16="http://schemas.microsoft.com/office/drawing/2014/main" id="{52199ED6-7DE1-FDFB-8193-ACDC0793966C}"/>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25970511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1_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A79AD7DA-E083-B342-81C9-AA3FCC7F29F7}"/>
              </a:ext>
            </a:extLst>
          </p:cNvPr>
          <p:cNvSpPr>
            <a:spLocks noGrp="1"/>
          </p:cNvSpPr>
          <p:nvPr>
            <p:ph type="title" orient="vert"/>
          </p:nvPr>
        </p:nvSpPr>
        <p:spPr>
          <a:xfrm>
            <a:off x="6543675" y="273844"/>
            <a:ext cx="1971675" cy="4358879"/>
          </a:xfrm>
          <a:prstGeom prst="rect">
            <a:avLst/>
          </a:prstGeo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79DAF0CC-4FF9-0440-8739-1E98345FA6BC}"/>
              </a:ext>
            </a:extLst>
          </p:cNvPr>
          <p:cNvSpPr>
            <a:spLocks noGrp="1"/>
          </p:cNvSpPr>
          <p:nvPr>
            <p:ph type="body" orient="vert" idx="1"/>
          </p:nvPr>
        </p:nvSpPr>
        <p:spPr>
          <a:xfrm>
            <a:off x="628650" y="273844"/>
            <a:ext cx="5800725" cy="4358879"/>
          </a:xfrm>
          <a:prstGeom prst="rect">
            <a:avLst/>
          </a:prstGeo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pic>
        <p:nvPicPr>
          <p:cNvPr id="4" name="Εικόνα 3"/>
          <p:cNvPicPr>
            <a:picLocks noChangeAspect="1"/>
          </p:cNvPicPr>
          <p:nvPr userDrawn="1"/>
        </p:nvPicPr>
        <p:blipFill>
          <a:blip r:embed="rId2"/>
          <a:stretch>
            <a:fillRect/>
          </a:stretch>
        </p:blipFill>
        <p:spPr>
          <a:xfrm>
            <a:off x="0" y="4697083"/>
            <a:ext cx="2346335" cy="374002"/>
          </a:xfrm>
          <a:prstGeom prst="rect">
            <a:avLst/>
          </a:prstGeom>
        </p:spPr>
      </p:pic>
      <p:pic>
        <p:nvPicPr>
          <p:cNvPr id="5" name="Εικόνα 7">
            <a:extLst>
              <a:ext uri="{FF2B5EF4-FFF2-40B4-BE49-F238E27FC236}">
                <a16:creationId xmlns:a16="http://schemas.microsoft.com/office/drawing/2014/main" id="{DC710526-826C-F89C-F757-A6D296382649}"/>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40258718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7" name="Εικόνα 6"/>
          <p:cNvPicPr>
            <a:picLocks noChangeAspect="1"/>
          </p:cNvPicPr>
          <p:nvPr userDrawn="1"/>
        </p:nvPicPr>
        <p:blipFill>
          <a:blip r:embed="rId2"/>
          <a:stretch>
            <a:fillRect/>
          </a:stretch>
        </p:blipFill>
        <p:spPr>
          <a:xfrm>
            <a:off x="0" y="4684143"/>
            <a:ext cx="2346335" cy="459357"/>
          </a:xfrm>
          <a:prstGeom prst="rect">
            <a:avLst/>
          </a:prstGeom>
        </p:spPr>
      </p:pic>
      <p:pic>
        <p:nvPicPr>
          <p:cNvPr id="4" name="Εικόνα 7">
            <a:extLst>
              <a:ext uri="{FF2B5EF4-FFF2-40B4-BE49-F238E27FC236}">
                <a16:creationId xmlns:a16="http://schemas.microsoft.com/office/drawing/2014/main" id="{46C73F6E-A5EA-5369-BD63-EB3C4FFCC37A}"/>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1693818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623887" y="1282304"/>
            <a:ext cx="7886700" cy="2139553"/>
          </a:xfrm>
        </p:spPr>
        <p:txBody>
          <a:bodyPr anchor="b"/>
          <a:lstStyle>
            <a:lvl1pPr>
              <a:defRPr sz="4473"/>
            </a:lvl1p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3887" y="3442098"/>
            <a:ext cx="7886700" cy="1125140"/>
          </a:xfrm>
        </p:spPr>
        <p:txBody>
          <a:bodyPr/>
          <a:lstStyle>
            <a:lvl1pPr marL="0" indent="0">
              <a:buNone/>
              <a:defRPr sz="1790">
                <a:solidFill>
                  <a:schemeClr val="tx1">
                    <a:tint val="75000"/>
                  </a:schemeClr>
                </a:solidFill>
              </a:defRPr>
            </a:lvl1pPr>
            <a:lvl2pPr marL="340877" indent="0">
              <a:buNone/>
              <a:defRPr sz="1491">
                <a:solidFill>
                  <a:schemeClr val="tx1">
                    <a:tint val="75000"/>
                  </a:schemeClr>
                </a:solidFill>
              </a:defRPr>
            </a:lvl2pPr>
            <a:lvl3pPr marL="681754" indent="0">
              <a:buNone/>
              <a:defRPr sz="1342">
                <a:solidFill>
                  <a:schemeClr val="tx1">
                    <a:tint val="75000"/>
                  </a:schemeClr>
                </a:solidFill>
              </a:defRPr>
            </a:lvl3pPr>
            <a:lvl4pPr marL="1022631" indent="0">
              <a:buNone/>
              <a:defRPr sz="1193">
                <a:solidFill>
                  <a:schemeClr val="tx1">
                    <a:tint val="75000"/>
                  </a:schemeClr>
                </a:solidFill>
              </a:defRPr>
            </a:lvl4pPr>
            <a:lvl5pPr marL="1363508" indent="0">
              <a:buNone/>
              <a:defRPr sz="1193">
                <a:solidFill>
                  <a:schemeClr val="tx1">
                    <a:tint val="75000"/>
                  </a:schemeClr>
                </a:solidFill>
              </a:defRPr>
            </a:lvl5pPr>
            <a:lvl6pPr marL="1704384" indent="0">
              <a:buNone/>
              <a:defRPr sz="1193">
                <a:solidFill>
                  <a:schemeClr val="tx1">
                    <a:tint val="75000"/>
                  </a:schemeClr>
                </a:solidFill>
              </a:defRPr>
            </a:lvl6pPr>
            <a:lvl7pPr marL="2045261" indent="0">
              <a:buNone/>
              <a:defRPr sz="1193">
                <a:solidFill>
                  <a:schemeClr val="tx1">
                    <a:tint val="75000"/>
                  </a:schemeClr>
                </a:solidFill>
              </a:defRPr>
            </a:lvl7pPr>
            <a:lvl8pPr marL="2386138" indent="0">
              <a:buNone/>
              <a:defRPr sz="1193">
                <a:solidFill>
                  <a:schemeClr val="tx1">
                    <a:tint val="75000"/>
                  </a:schemeClr>
                </a:solidFill>
              </a:defRPr>
            </a:lvl8pPr>
            <a:lvl9pPr marL="2727015" indent="0">
              <a:buNone/>
              <a:defRPr sz="1193">
                <a:solidFill>
                  <a:schemeClr val="tx1">
                    <a:tint val="75000"/>
                  </a:schemeClr>
                </a:solidFill>
              </a:defRPr>
            </a:lvl9pPr>
          </a:lstStyle>
          <a:p>
            <a:pPr lvl="0"/>
            <a:r>
              <a:rPr lang="el-GR"/>
              <a:t>Στυλ κειμένου υποδείγματος</a:t>
            </a: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7" name="Εικόνα 6"/>
          <p:cNvPicPr>
            <a:picLocks noChangeAspect="1"/>
          </p:cNvPicPr>
          <p:nvPr userDrawn="1"/>
        </p:nvPicPr>
        <p:blipFill>
          <a:blip r:embed="rId2"/>
          <a:stretch>
            <a:fillRect/>
          </a:stretch>
        </p:blipFill>
        <p:spPr>
          <a:xfrm>
            <a:off x="92580" y="4677674"/>
            <a:ext cx="2346335" cy="402128"/>
          </a:xfrm>
          <a:prstGeom prst="rect">
            <a:avLst/>
          </a:prstGeom>
        </p:spPr>
      </p:pic>
      <p:pic>
        <p:nvPicPr>
          <p:cNvPr id="4" name="Εικόνα 7">
            <a:extLst>
              <a:ext uri="{FF2B5EF4-FFF2-40B4-BE49-F238E27FC236}">
                <a16:creationId xmlns:a16="http://schemas.microsoft.com/office/drawing/2014/main" id="{58F9CA59-80D4-824F-4E02-B048C1D82E00}"/>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10075489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Κάντε κλικ για να επεξεργαστείτε τον τίτλο υποδείγματος</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C6DD6E9A-F6BC-4101-9D32-73E53CB7934B}" type="slidenum">
              <a:rPr lang="el-GR" smtClean="0"/>
              <a:t>‹#›</a:t>
            </a:fld>
            <a:endParaRPr lang="el-GR"/>
          </a:p>
        </p:txBody>
      </p:sp>
      <p:pic>
        <p:nvPicPr>
          <p:cNvPr id="8" name="Εικόνα 7"/>
          <p:cNvPicPr>
            <a:picLocks noChangeAspect="1"/>
          </p:cNvPicPr>
          <p:nvPr userDrawn="1"/>
        </p:nvPicPr>
        <p:blipFill>
          <a:blip r:embed="rId2"/>
          <a:stretch>
            <a:fillRect/>
          </a:stretch>
        </p:blipFill>
        <p:spPr>
          <a:xfrm>
            <a:off x="0" y="4684143"/>
            <a:ext cx="2346335" cy="459357"/>
          </a:xfrm>
          <a:prstGeom prst="rect">
            <a:avLst/>
          </a:prstGeom>
        </p:spPr>
      </p:pic>
      <p:pic>
        <p:nvPicPr>
          <p:cNvPr id="5" name="Εικόνα 7">
            <a:extLst>
              <a:ext uri="{FF2B5EF4-FFF2-40B4-BE49-F238E27FC236}">
                <a16:creationId xmlns:a16="http://schemas.microsoft.com/office/drawing/2014/main" id="{F99CF88E-B573-39CC-82FE-E956295A10CB}"/>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33926346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9841" y="1260872"/>
            <a:ext cx="3868340" cy="617934"/>
          </a:xfrm>
        </p:spPr>
        <p:txBody>
          <a:bodyPr anchor="b"/>
          <a:lstStyle>
            <a:lvl1pPr marL="0" indent="0">
              <a:buNone/>
              <a:defRPr sz="1790" b="1"/>
            </a:lvl1pPr>
            <a:lvl2pPr marL="340877" indent="0">
              <a:buNone/>
              <a:defRPr sz="1491" b="1"/>
            </a:lvl2pPr>
            <a:lvl3pPr marL="681754" indent="0">
              <a:buNone/>
              <a:defRPr sz="1342" b="1"/>
            </a:lvl3pPr>
            <a:lvl4pPr marL="1022631" indent="0">
              <a:buNone/>
              <a:defRPr sz="1193" b="1"/>
            </a:lvl4pPr>
            <a:lvl5pPr marL="1363508" indent="0">
              <a:buNone/>
              <a:defRPr sz="1193" b="1"/>
            </a:lvl5pPr>
            <a:lvl6pPr marL="1704384" indent="0">
              <a:buNone/>
              <a:defRPr sz="1193" b="1"/>
            </a:lvl6pPr>
            <a:lvl7pPr marL="2045261" indent="0">
              <a:buNone/>
              <a:defRPr sz="1193" b="1"/>
            </a:lvl7pPr>
            <a:lvl8pPr marL="2386138" indent="0">
              <a:buNone/>
              <a:defRPr sz="1193" b="1"/>
            </a:lvl8pPr>
            <a:lvl9pPr marL="2727015" indent="0">
              <a:buNone/>
              <a:defRPr sz="1193" b="1"/>
            </a:lvl9pPr>
          </a:lstStyle>
          <a:p>
            <a:pPr lvl="0"/>
            <a:r>
              <a:rPr lang="el-GR"/>
              <a:t>Στυλ κειμένου υποδείγματος</a:t>
            </a:r>
          </a:p>
        </p:txBody>
      </p:sp>
      <p:sp>
        <p:nvSpPr>
          <p:cNvPr id="4" name="Content Placeholder 3"/>
          <p:cNvSpPr>
            <a:spLocks noGrp="1"/>
          </p:cNvSpPr>
          <p:nvPr>
            <p:ph sz="half" idx="2"/>
          </p:nvPr>
        </p:nvSpPr>
        <p:spPr>
          <a:xfrm>
            <a:off x="629841" y="1878806"/>
            <a:ext cx="3868340" cy="2763441"/>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790" b="1"/>
            </a:lvl1pPr>
            <a:lvl2pPr marL="340877" indent="0">
              <a:buNone/>
              <a:defRPr sz="1491" b="1"/>
            </a:lvl2pPr>
            <a:lvl3pPr marL="681754" indent="0">
              <a:buNone/>
              <a:defRPr sz="1342" b="1"/>
            </a:lvl3pPr>
            <a:lvl4pPr marL="1022631" indent="0">
              <a:buNone/>
              <a:defRPr sz="1193" b="1"/>
            </a:lvl4pPr>
            <a:lvl5pPr marL="1363508" indent="0">
              <a:buNone/>
              <a:defRPr sz="1193" b="1"/>
            </a:lvl5pPr>
            <a:lvl6pPr marL="1704384" indent="0">
              <a:buNone/>
              <a:defRPr sz="1193" b="1"/>
            </a:lvl6pPr>
            <a:lvl7pPr marL="2045261" indent="0">
              <a:buNone/>
              <a:defRPr sz="1193" b="1"/>
            </a:lvl7pPr>
            <a:lvl8pPr marL="2386138" indent="0">
              <a:buNone/>
              <a:defRPr sz="1193" b="1"/>
            </a:lvl8pPr>
            <a:lvl9pPr marL="2727015" indent="0">
              <a:buNone/>
              <a:defRPr sz="1193" b="1"/>
            </a:lvl9pPr>
          </a:lstStyle>
          <a:p>
            <a:pPr lvl="0"/>
            <a:r>
              <a:rPr lang="el-GR"/>
              <a:t>Στυλ κειμένου υποδείγματος</a:t>
            </a:r>
          </a:p>
        </p:txBody>
      </p:sp>
      <p:sp>
        <p:nvSpPr>
          <p:cNvPr id="6" name="Content Placeholder 5"/>
          <p:cNvSpPr>
            <a:spLocks noGrp="1"/>
          </p:cNvSpPr>
          <p:nvPr>
            <p:ph sz="quarter" idx="4"/>
          </p:nvPr>
        </p:nvSpPr>
        <p:spPr>
          <a:xfrm>
            <a:off x="4629150" y="1878806"/>
            <a:ext cx="3887391" cy="2763441"/>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C6DD6E9A-F6BC-4101-9D32-73E53CB7934B}" type="slidenum">
              <a:rPr lang="el-GR" smtClean="0"/>
              <a:t>‹#›</a:t>
            </a:fld>
            <a:endParaRPr lang="el-GR"/>
          </a:p>
        </p:txBody>
      </p:sp>
      <p:pic>
        <p:nvPicPr>
          <p:cNvPr id="10" name="Εικόνα 9"/>
          <p:cNvPicPr>
            <a:picLocks noChangeAspect="1"/>
          </p:cNvPicPr>
          <p:nvPr userDrawn="1"/>
        </p:nvPicPr>
        <p:blipFill>
          <a:blip r:embed="rId2"/>
          <a:stretch>
            <a:fillRect/>
          </a:stretch>
        </p:blipFill>
        <p:spPr>
          <a:xfrm>
            <a:off x="125123" y="4706838"/>
            <a:ext cx="2346335" cy="394693"/>
          </a:xfrm>
          <a:prstGeom prst="rect">
            <a:avLst/>
          </a:prstGeom>
        </p:spPr>
      </p:pic>
      <p:pic>
        <p:nvPicPr>
          <p:cNvPr id="7" name="Εικόνα 7">
            <a:extLst>
              <a:ext uri="{FF2B5EF4-FFF2-40B4-BE49-F238E27FC236}">
                <a16:creationId xmlns:a16="http://schemas.microsoft.com/office/drawing/2014/main" id="{A8154822-7A6A-BB63-67F1-DD4721F0414D}"/>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164629971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Κάντε κλικ για να επεξεργαστείτε τον τίτλο υποδείγματος</a:t>
            </a:r>
            <a:endParaRPr lang="en-US" dirty="0"/>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C6DD6E9A-F6BC-4101-9D32-73E53CB7934B}" type="slidenum">
              <a:rPr lang="el-GR" smtClean="0"/>
              <a:t>‹#›</a:t>
            </a:fld>
            <a:endParaRPr lang="el-GR"/>
          </a:p>
        </p:txBody>
      </p:sp>
      <p:pic>
        <p:nvPicPr>
          <p:cNvPr id="6" name="Εικόνα 5"/>
          <p:cNvPicPr>
            <a:picLocks noChangeAspect="1"/>
          </p:cNvPicPr>
          <p:nvPr userDrawn="1"/>
        </p:nvPicPr>
        <p:blipFill>
          <a:blip r:embed="rId2"/>
          <a:stretch>
            <a:fillRect/>
          </a:stretch>
        </p:blipFill>
        <p:spPr>
          <a:xfrm>
            <a:off x="144648" y="4416029"/>
            <a:ext cx="2346335" cy="625078"/>
          </a:xfrm>
          <a:prstGeom prst="rect">
            <a:avLst/>
          </a:prstGeom>
        </p:spPr>
      </p:pic>
      <p:pic>
        <p:nvPicPr>
          <p:cNvPr id="3" name="Εικόνα 7">
            <a:extLst>
              <a:ext uri="{FF2B5EF4-FFF2-40B4-BE49-F238E27FC236}">
                <a16:creationId xmlns:a16="http://schemas.microsoft.com/office/drawing/2014/main" id="{4625ED2F-046C-3906-060E-CB812888BE67}"/>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5744179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as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C6DD6E9A-F6BC-4101-9D32-73E53CB7934B}" type="slidenum">
              <a:rPr lang="el-GR" smtClean="0"/>
              <a:t>‹#›</a:t>
            </a:fld>
            <a:endParaRPr lang="el-GR"/>
          </a:p>
        </p:txBody>
      </p:sp>
      <p:pic>
        <p:nvPicPr>
          <p:cNvPr id="5" name="Εικόνα 4"/>
          <p:cNvPicPr>
            <a:picLocks noChangeAspect="1"/>
          </p:cNvPicPr>
          <p:nvPr userDrawn="1"/>
        </p:nvPicPr>
        <p:blipFill>
          <a:blip r:embed="rId2"/>
          <a:stretch>
            <a:fillRect/>
          </a:stretch>
        </p:blipFill>
        <p:spPr>
          <a:xfrm>
            <a:off x="0" y="4518422"/>
            <a:ext cx="2346335" cy="625078"/>
          </a:xfrm>
          <a:prstGeom prst="rect">
            <a:avLst/>
          </a:prstGeom>
        </p:spPr>
      </p:pic>
      <p:pic>
        <p:nvPicPr>
          <p:cNvPr id="2" name="Εικόνα 7">
            <a:extLst>
              <a:ext uri="{FF2B5EF4-FFF2-40B4-BE49-F238E27FC236}">
                <a16:creationId xmlns:a16="http://schemas.microsoft.com/office/drawing/2014/main" id="{A74658F8-190A-3E2E-FCE0-B3BCA055D9EB}"/>
              </a:ext>
            </a:extLst>
          </p:cNvPr>
          <p:cNvPicPr>
            <a:picLocks noChangeAspect="1"/>
          </p:cNvPicPr>
          <p:nvPr userDrawn="1"/>
        </p:nvPicPr>
        <p:blipFill>
          <a:blip r:embed="rId3"/>
          <a:stretch>
            <a:fillRect/>
          </a:stretch>
        </p:blipFill>
        <p:spPr>
          <a:xfrm>
            <a:off x="308567" y="4680664"/>
            <a:ext cx="1831491" cy="360443"/>
          </a:xfrm>
          <a:prstGeom prst="rect">
            <a:avLst/>
          </a:prstGeom>
        </p:spPr>
      </p:pic>
    </p:spTree>
    <p:extLst>
      <p:ext uri="{BB962C8B-B14F-4D97-AF65-F5344CB8AC3E}">
        <p14:creationId xmlns:p14="http://schemas.microsoft.com/office/powerpoint/2010/main" val="2457299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39"/>
        <p:cNvGrpSpPr/>
        <p:nvPr/>
      </p:nvGrpSpPr>
      <p:grpSpPr>
        <a:xfrm>
          <a:off x="0" y="0"/>
          <a:ext cx="0" cy="0"/>
          <a:chOff x="0" y="0"/>
          <a:chExt cx="0" cy="0"/>
        </a:xfrm>
      </p:grpSpPr>
      <p:sp>
        <p:nvSpPr>
          <p:cNvPr id="40" name="Google Shape;40;p10"/>
          <p:cNvSpPr>
            <a:spLocks noGrp="1"/>
          </p:cNvSpPr>
          <p:nvPr>
            <p:ph type="pic" idx="2"/>
          </p:nvPr>
        </p:nvSpPr>
        <p:spPr>
          <a:xfrm>
            <a:off x="0" y="0"/>
            <a:ext cx="9144000" cy="5143500"/>
          </a:xfrm>
          <a:prstGeom prst="rect">
            <a:avLst/>
          </a:prstGeom>
          <a:noFill/>
          <a:ln>
            <a:noFill/>
          </a:ln>
        </p:spPr>
      </p:sp>
      <p:sp>
        <p:nvSpPr>
          <p:cNvPr id="41" name="Google Shape;41;p10"/>
          <p:cNvSpPr txBox="1">
            <a:spLocks noGrp="1"/>
          </p:cNvSpPr>
          <p:nvPr>
            <p:ph type="title"/>
          </p:nvPr>
        </p:nvSpPr>
        <p:spPr>
          <a:xfrm>
            <a:off x="720000" y="4014450"/>
            <a:ext cx="7704000" cy="572700"/>
          </a:xfrm>
          <a:prstGeom prst="rect">
            <a:avLst/>
          </a:prstGeom>
          <a:solidFill>
            <a:schemeClr val="dk1"/>
          </a:solidFill>
        </p:spPr>
        <p:txBody>
          <a:bodyPr spcFirstLastPara="1" wrap="square" lIns="91425" tIns="91425" rIns="91425" bIns="91425" anchor="t" anchorCtr="0">
            <a:noAutofit/>
          </a:bodyPr>
          <a:lstStyle>
            <a:lvl1pPr lvl="0" algn="ctr" rtl="0">
              <a:spcBef>
                <a:spcPts val="0"/>
              </a:spcBef>
              <a:spcAft>
                <a:spcPts val="0"/>
              </a:spcAft>
              <a:buSzPts val="3000"/>
              <a:buNone/>
              <a:defRPr>
                <a:solidFill>
                  <a:schemeClr val="lt1"/>
                </a:solidFill>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ackground">
  <p:cSld name="CUSTOM_9">
    <p:spTree>
      <p:nvGrpSpPr>
        <p:cNvPr id="1" name="Shape 113"/>
        <p:cNvGrpSpPr/>
        <p:nvPr/>
      </p:nvGrpSpPr>
      <p:grpSpPr>
        <a:xfrm>
          <a:off x="0" y="0"/>
          <a:ext cx="0" cy="0"/>
          <a:chOff x="0" y="0"/>
          <a:chExt cx="0" cy="0"/>
        </a:xfrm>
      </p:grpSpPr>
      <p:cxnSp>
        <p:nvCxnSpPr>
          <p:cNvPr id="114" name="Google Shape;114;p21"/>
          <p:cNvCxnSpPr/>
          <p:nvPr/>
        </p:nvCxnSpPr>
        <p:spPr>
          <a:xfrm>
            <a:off x="713225" y="-12"/>
            <a:ext cx="0" cy="4575900"/>
          </a:xfrm>
          <a:prstGeom prst="straightConnector1">
            <a:avLst/>
          </a:prstGeom>
          <a:noFill/>
          <a:ln w="28575" cap="flat" cmpd="sng">
            <a:solidFill>
              <a:schemeClr val="dk1"/>
            </a:solidFill>
            <a:prstDash val="solid"/>
            <a:round/>
            <a:headEnd type="none" w="med" len="med"/>
            <a:tailEnd type="none" w="med" len="med"/>
          </a:ln>
        </p:spPr>
      </p:cxnSp>
      <p:cxnSp>
        <p:nvCxnSpPr>
          <p:cNvPr id="115" name="Google Shape;115;p21"/>
          <p:cNvCxnSpPr/>
          <p:nvPr/>
        </p:nvCxnSpPr>
        <p:spPr>
          <a:xfrm>
            <a:off x="8430775" y="567588"/>
            <a:ext cx="0" cy="457590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ackground 1">
  <p:cSld name="CUSTOM_9_1">
    <p:spTree>
      <p:nvGrpSpPr>
        <p:cNvPr id="1" name="Shape 116"/>
        <p:cNvGrpSpPr/>
        <p:nvPr/>
      </p:nvGrpSpPr>
      <p:grpSpPr>
        <a:xfrm>
          <a:off x="0" y="0"/>
          <a:ext cx="0" cy="0"/>
          <a:chOff x="0" y="0"/>
          <a:chExt cx="0" cy="0"/>
        </a:xfrm>
      </p:grpSpPr>
      <p:cxnSp>
        <p:nvCxnSpPr>
          <p:cNvPr id="117" name="Google Shape;117;p22"/>
          <p:cNvCxnSpPr/>
          <p:nvPr/>
        </p:nvCxnSpPr>
        <p:spPr>
          <a:xfrm>
            <a:off x="0" y="4603988"/>
            <a:ext cx="6141900" cy="0"/>
          </a:xfrm>
          <a:prstGeom prst="straightConnector1">
            <a:avLst/>
          </a:prstGeom>
          <a:noFill/>
          <a:ln w="28575" cap="flat" cmpd="sng">
            <a:solidFill>
              <a:schemeClr val="dk1"/>
            </a:solidFill>
            <a:prstDash val="solid"/>
            <a:round/>
            <a:headEnd type="none" w="med" len="med"/>
            <a:tailEnd type="none" w="med" len="med"/>
          </a:ln>
        </p:spPr>
      </p:cxnSp>
      <p:cxnSp>
        <p:nvCxnSpPr>
          <p:cNvPr id="118" name="Google Shape;118;p22"/>
          <p:cNvCxnSpPr/>
          <p:nvPr/>
        </p:nvCxnSpPr>
        <p:spPr>
          <a:xfrm>
            <a:off x="3002100" y="539488"/>
            <a:ext cx="6141900" cy="0"/>
          </a:xfrm>
          <a:prstGeom prst="straightConnector1">
            <a:avLst/>
          </a:prstGeom>
          <a:noFill/>
          <a:ln w="28575" cap="flat" cmpd="sng">
            <a:solidFill>
              <a:schemeClr val="dk1"/>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Μόνο τίτλος">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85268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xof">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448"/>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779"/>
            </a:lvl1pPr>
            <a:lvl2pPr marL="338866" indent="0" algn="ctr">
              <a:buNone/>
              <a:defRPr sz="1482"/>
            </a:lvl2pPr>
            <a:lvl3pPr marL="677732" indent="0" algn="ctr">
              <a:buNone/>
              <a:defRPr sz="1335"/>
            </a:lvl3pPr>
            <a:lvl4pPr marL="1016598" indent="0" algn="ctr">
              <a:buNone/>
              <a:defRPr sz="1186"/>
            </a:lvl4pPr>
            <a:lvl5pPr marL="1355463" indent="0" algn="ctr">
              <a:buNone/>
              <a:defRPr sz="1186"/>
            </a:lvl5pPr>
            <a:lvl6pPr marL="1694329" indent="0" algn="ctr">
              <a:buNone/>
              <a:defRPr sz="1186"/>
            </a:lvl6pPr>
            <a:lvl7pPr marL="2033194" indent="0" algn="ctr">
              <a:buNone/>
              <a:defRPr sz="1186"/>
            </a:lvl7pPr>
            <a:lvl8pPr marL="2372060" indent="0" algn="ctr">
              <a:buNone/>
              <a:defRPr sz="1186"/>
            </a:lvl8pPr>
            <a:lvl9pPr marL="2710926" indent="0" algn="ctr">
              <a:buNone/>
              <a:defRPr sz="1186"/>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21/11/2025</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0" y="21471"/>
            <a:ext cx="9144000" cy="5122030"/>
          </a:xfrm>
          <a:prstGeom prst="rect">
            <a:avLst/>
          </a:prstGeom>
        </p:spPr>
      </p:pic>
      <p:pic>
        <p:nvPicPr>
          <p:cNvPr id="10" name="Εικόνα 9"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08B51141-27C6-DEB4-8F59-B4599F839C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9680" y="290368"/>
            <a:ext cx="2284956" cy="507628"/>
          </a:xfrm>
          <a:prstGeom prst="rect">
            <a:avLst/>
          </a:prstGeom>
        </p:spPr>
      </p:pic>
    </p:spTree>
    <p:extLst>
      <p:ext uri="{BB962C8B-B14F-4D97-AF65-F5344CB8AC3E}">
        <p14:creationId xmlns:p14="http://schemas.microsoft.com/office/powerpoint/2010/main" val="33343602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21/11/2025</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pPr/>
              <a:t>‹#›</a:t>
            </a:fld>
            <a:endParaRPr lang="el-GR" dirty="0"/>
          </a:p>
        </p:txBody>
      </p:sp>
    </p:spTree>
    <p:extLst>
      <p:ext uri="{BB962C8B-B14F-4D97-AF65-F5344CB8AC3E}">
        <p14:creationId xmlns:p14="http://schemas.microsoft.com/office/powerpoint/2010/main" val="3729048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exof">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473"/>
            </a:lvl1pPr>
          </a:lstStyle>
          <a:p>
            <a:r>
              <a:rPr lang="el-GR"/>
              <a:t>Κάντε κλικ για να επεξεργαστείτε τον τίτλο υποδείγματος</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790"/>
            </a:lvl1pPr>
            <a:lvl2pPr marL="340877" indent="0" algn="ctr">
              <a:buNone/>
              <a:defRPr sz="1491"/>
            </a:lvl2pPr>
            <a:lvl3pPr marL="681754" indent="0" algn="ctr">
              <a:buNone/>
              <a:defRPr sz="1342"/>
            </a:lvl3pPr>
            <a:lvl4pPr marL="1022631" indent="0" algn="ctr">
              <a:buNone/>
              <a:defRPr sz="1193"/>
            </a:lvl4pPr>
            <a:lvl5pPr marL="1363508" indent="0" algn="ctr">
              <a:buNone/>
              <a:defRPr sz="1193"/>
            </a:lvl5pPr>
            <a:lvl6pPr marL="1704384" indent="0" algn="ctr">
              <a:buNone/>
              <a:defRPr sz="1193"/>
            </a:lvl6pPr>
            <a:lvl7pPr marL="2045261" indent="0" algn="ctr">
              <a:buNone/>
              <a:defRPr sz="1193"/>
            </a:lvl7pPr>
            <a:lvl8pPr marL="2386138" indent="0" algn="ctr">
              <a:buNone/>
              <a:defRPr sz="1193"/>
            </a:lvl8pPr>
            <a:lvl9pPr marL="2727015" indent="0" algn="ctr">
              <a:buNone/>
              <a:defRPr sz="1193"/>
            </a:lvl9pPr>
          </a:lstStyle>
          <a:p>
            <a:r>
              <a:rPr lang="el-GR"/>
              <a:t>Κάντε κλικ για να επεξεργαστείτε τον υπότιτλο του υποδείγματος</a:t>
            </a:r>
            <a:endParaRPr lang="en-US" dirty="0"/>
          </a:p>
        </p:txBody>
      </p:sp>
      <p:sp>
        <p:nvSpPr>
          <p:cNvPr id="4" name="Date Placeholder 3"/>
          <p:cNvSpPr>
            <a:spLocks noGrp="1"/>
          </p:cNvSpPr>
          <p:nvPr>
            <p:ph type="dt" sz="half" idx="10"/>
          </p:nvPr>
        </p:nvSpPr>
        <p:spPr/>
        <p:txBody>
          <a:bodyPr/>
          <a:lstStyle/>
          <a:p>
            <a:fld id="{33312B16-8557-4743-8EE6-3DDFEC79069C}" type="datetimeFigureOut">
              <a:rPr lang="el-GR" smtClean="0"/>
              <a:t>21/11/2025</a:t>
            </a:fld>
            <a:endParaRPr lang="el-GR" dirty="0"/>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C6DD6E9A-F6BC-4101-9D32-73E53CB7934B}" type="slidenum">
              <a:rPr lang="el-GR" smtClean="0"/>
              <a:t>‹#›</a:t>
            </a:fld>
            <a:endParaRPr lang="el-GR"/>
          </a:p>
        </p:txBody>
      </p:sp>
      <p:pic>
        <p:nvPicPr>
          <p:cNvPr id="13" name="Εικόνα 12">
            <a:extLst>
              <a:ext uri="{FF2B5EF4-FFF2-40B4-BE49-F238E27FC236}">
                <a16:creationId xmlns:a16="http://schemas.microsoft.com/office/drawing/2014/main" id="{317E4E07-77B0-594A-A681-C9E24D7493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471"/>
            <a:ext cx="9144000" cy="5122029"/>
          </a:xfrm>
          <a:prstGeom prst="rect">
            <a:avLst/>
          </a:prstGeom>
        </p:spPr>
      </p:pic>
      <p:pic>
        <p:nvPicPr>
          <p:cNvPr id="10" name="Εικόνα 9"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08B51141-27C6-DEB4-8F59-B4599F839C3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99680" y="290367"/>
            <a:ext cx="2284956" cy="507628"/>
          </a:xfrm>
          <a:prstGeom prst="rect">
            <a:avLst/>
          </a:prstGeom>
        </p:spPr>
      </p:pic>
      <p:pic>
        <p:nvPicPr>
          <p:cNvPr id="7" name="Εικόνα 6"/>
          <p:cNvPicPr>
            <a:picLocks noChangeAspect="1"/>
          </p:cNvPicPr>
          <p:nvPr userDrawn="1"/>
        </p:nvPicPr>
        <p:blipFill>
          <a:blip r:embed="rId4"/>
          <a:stretch>
            <a:fillRect/>
          </a:stretch>
        </p:blipFill>
        <p:spPr>
          <a:xfrm>
            <a:off x="3105956" y="4433187"/>
            <a:ext cx="2346335" cy="625078"/>
          </a:xfrm>
          <a:prstGeom prst="rect">
            <a:avLst/>
          </a:prstGeom>
        </p:spPr>
      </p:pic>
      <p:pic>
        <p:nvPicPr>
          <p:cNvPr id="8" name="Εικόνα 7"/>
          <p:cNvPicPr>
            <a:picLocks noChangeAspect="1"/>
          </p:cNvPicPr>
          <p:nvPr userDrawn="1"/>
        </p:nvPicPr>
        <p:blipFill>
          <a:blip r:embed="rId4"/>
          <a:stretch>
            <a:fillRect/>
          </a:stretch>
        </p:blipFill>
        <p:spPr>
          <a:xfrm>
            <a:off x="4356129" y="4416029"/>
            <a:ext cx="2346335" cy="625078"/>
          </a:xfrm>
          <a:prstGeom prst="rect">
            <a:avLst/>
          </a:prstGeom>
        </p:spPr>
      </p:pic>
      <p:pic>
        <p:nvPicPr>
          <p:cNvPr id="9" name="Εικόνα 7">
            <a:extLst>
              <a:ext uri="{FF2B5EF4-FFF2-40B4-BE49-F238E27FC236}">
                <a16:creationId xmlns:a16="http://schemas.microsoft.com/office/drawing/2014/main" id="{F37C64A1-0E41-37EA-03C8-630FA5AD0C16}"/>
              </a:ext>
            </a:extLst>
          </p:cNvPr>
          <p:cNvPicPr>
            <a:picLocks noChangeAspect="1"/>
          </p:cNvPicPr>
          <p:nvPr userDrawn="1"/>
        </p:nvPicPr>
        <p:blipFill>
          <a:blip r:embed="rId5"/>
          <a:stretch>
            <a:fillRect/>
          </a:stretch>
        </p:blipFill>
        <p:spPr>
          <a:xfrm>
            <a:off x="2784636" y="4399040"/>
            <a:ext cx="3262489" cy="642067"/>
          </a:xfrm>
          <a:prstGeom prst="rect">
            <a:avLst/>
          </a:prstGeom>
        </p:spPr>
      </p:pic>
    </p:spTree>
    <p:extLst>
      <p:ext uri="{BB962C8B-B14F-4D97-AF65-F5344CB8AC3E}">
        <p14:creationId xmlns:p14="http://schemas.microsoft.com/office/powerpoint/2010/main" val="19064737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21" Type="http://schemas.openxmlformats.org/officeDocument/2006/relationships/image" Target="../media/image3.jpeg"/><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image" Target="../media/image5.png"/><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pattFill prst="pct25">
          <a:fgClr>
            <a:schemeClr val="accent6">
              <a:lumMod val="95000"/>
            </a:schemeClr>
          </a:fgClr>
          <a:bgClr>
            <a:schemeClr val="accent6"/>
          </a:bgClr>
        </a:patt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Clr>
                <a:schemeClr val="dk1"/>
              </a:buClr>
              <a:buSzPts val="3000"/>
              <a:buFont typeface="Urbanist"/>
              <a:buNone/>
              <a:defRPr sz="3000" b="1">
                <a:solidFill>
                  <a:schemeClr val="dk1"/>
                </a:solidFill>
                <a:latin typeface="Urbanist"/>
                <a:ea typeface="Urbanist"/>
                <a:cs typeface="Urbanist"/>
                <a:sym typeface="Urbanist"/>
              </a:defRPr>
            </a:lvl1pPr>
            <a:lvl2pPr lvl="1"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2pPr>
            <a:lvl3pPr lvl="2"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3pPr>
            <a:lvl4pPr lvl="3"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4pPr>
            <a:lvl5pPr lvl="4"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5pPr>
            <a:lvl6pPr lvl="5"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6pPr>
            <a:lvl7pPr lvl="6"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7pPr>
            <a:lvl8pPr lvl="7"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8pPr>
            <a:lvl9pPr lvl="8" rtl="0">
              <a:spcBef>
                <a:spcPts val="0"/>
              </a:spcBef>
              <a:spcAft>
                <a:spcPts val="0"/>
              </a:spcAft>
              <a:buClr>
                <a:schemeClr val="dk1"/>
              </a:buClr>
              <a:buSzPts val="3000"/>
              <a:buFont typeface="Raleway"/>
              <a:buNone/>
              <a:defRPr sz="3000" b="1">
                <a:solidFill>
                  <a:schemeClr val="dk1"/>
                </a:solidFill>
                <a:latin typeface="Raleway"/>
                <a:ea typeface="Raleway"/>
                <a:cs typeface="Raleway"/>
                <a:sym typeface="Raleway"/>
              </a:defRPr>
            </a:lvl9pPr>
          </a:lstStyle>
          <a:p>
            <a:endParaRPr/>
          </a:p>
        </p:txBody>
      </p:sp>
      <p:sp>
        <p:nvSpPr>
          <p:cNvPr id="7" name="Google Shape;7;p1"/>
          <p:cNvSpPr txBox="1">
            <a:spLocks noGrp="1"/>
          </p:cNvSpPr>
          <p:nvPr>
            <p:ph type="body" idx="1"/>
          </p:nvPr>
        </p:nvSpPr>
        <p:spPr>
          <a:xfrm>
            <a:off x="713225" y="1152475"/>
            <a:ext cx="7717500" cy="3416400"/>
          </a:xfrm>
          <a:prstGeom prst="rect">
            <a:avLst/>
          </a:prstGeom>
          <a:noFill/>
          <a:ln>
            <a:noFill/>
          </a:ln>
        </p:spPr>
        <p:txBody>
          <a:bodyPr spcFirstLastPara="1" wrap="square" lIns="91425" tIns="91425" rIns="91425" bIns="91425" anchor="t" anchorCtr="0">
            <a:noAutofit/>
          </a:bodyPr>
          <a:lstStyle>
            <a:lvl1pPr marL="457200" lvl="0"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1pPr>
            <a:lvl2pPr marL="914400" lvl="1"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2pPr>
            <a:lvl3pPr marL="1371600" lvl="2"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3pPr>
            <a:lvl4pPr marL="1828800" lvl="3"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4pPr>
            <a:lvl5pPr marL="2286000" lvl="4"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5pPr>
            <a:lvl6pPr marL="2743200" lvl="5"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6pPr>
            <a:lvl7pPr marL="3200400" lvl="6"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7pPr>
            <a:lvl8pPr marL="3657600" lvl="7"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8pPr>
            <a:lvl9pPr marL="4114800" lvl="8" indent="-304800">
              <a:lnSpc>
                <a:spcPct val="100000"/>
              </a:lnSpc>
              <a:spcBef>
                <a:spcPts val="0"/>
              </a:spcBef>
              <a:spcAft>
                <a:spcPts val="0"/>
              </a:spcAft>
              <a:buClr>
                <a:schemeClr val="dk1"/>
              </a:buClr>
              <a:buSzPts val="1200"/>
              <a:buFont typeface="Roboto"/>
              <a:buChar char="■"/>
              <a:defRPr sz="1200">
                <a:solidFill>
                  <a:schemeClr val="dk1"/>
                </a:solidFill>
                <a:latin typeface="Roboto"/>
                <a:ea typeface="Roboto"/>
                <a:cs typeface="Roboto"/>
                <a:sym typeface="Roboto"/>
              </a:defRPr>
            </a:lvl9pPr>
          </a:lstStyle>
          <a:p>
            <a:endParaRPr/>
          </a:p>
        </p:txBody>
      </p:sp>
    </p:spTree>
  </p:cSld>
  <p:clrMap bg1="lt1" tx1="dk1" bg2="dk2" tx2="lt2" accent1="accent1" accent2="accent2" accent3="accent3" accent4="accent4" accent5="accent5" accent6="accent6" hlink="hlink" folHlink="folHlink"/>
  <p:sldLayoutIdLst>
    <p:sldLayoutId id="2147483654" r:id="rId1"/>
    <p:sldLayoutId id="2147483655" r:id="rId2"/>
    <p:sldLayoutId id="2147483656" r:id="rId3"/>
    <p:sldLayoutId id="2147483667" r:id="rId4"/>
    <p:sldLayoutId id="2147483668" r:id="rId5"/>
    <p:sldLayoutId id="2147483676" r:id="rId6"/>
    <p:sldLayoutId id="2147483677" r:id="rId7"/>
    <p:sldLayoutId id="2147483679"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895">
                <a:solidFill>
                  <a:schemeClr val="tx1">
                    <a:tint val="75000"/>
                  </a:schemeClr>
                </a:solidFill>
              </a:defRPr>
            </a:lvl1pPr>
          </a:lstStyle>
          <a:p>
            <a:fld id="{33312B16-8557-4743-8EE6-3DDFEC79069C}" type="datetimeFigureOut">
              <a:rPr lang="el-GR" smtClean="0"/>
              <a:t>21/11/2025</a:t>
            </a:fld>
            <a:endParaRPr lang="el-G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895">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895">
                <a:solidFill>
                  <a:schemeClr val="tx1">
                    <a:tint val="75000"/>
                  </a:schemeClr>
                </a:solidFill>
              </a:defRPr>
            </a:lvl1pPr>
          </a:lstStyle>
          <a:p>
            <a:fld id="{C6DD6E9A-F6BC-4101-9D32-73E53CB7934B}" type="slidenum">
              <a:rPr lang="el-GR" smtClean="0"/>
              <a:pPr/>
              <a:t>‹#›</a:t>
            </a:fld>
            <a:endParaRPr lang="el-GR" dirty="0"/>
          </a:p>
        </p:txBody>
      </p:sp>
      <p:pic>
        <p:nvPicPr>
          <p:cNvPr id="7" name="Εικόνα 6">
            <a:extLst>
              <a:ext uri="{FF2B5EF4-FFF2-40B4-BE49-F238E27FC236}">
                <a16:creationId xmlns:a16="http://schemas.microsoft.com/office/drawing/2014/main" id="{08BCA747-5152-A44B-9CEA-DF5112260DAB}"/>
              </a:ext>
            </a:extLst>
          </p:cNvPr>
          <p:cNvPicPr>
            <a:picLocks noChangeAspect="1"/>
          </p:cNvPicPr>
          <p:nvPr userDrawn="1"/>
        </p:nvPicPr>
        <p:blipFill>
          <a:blip r:embed="rId21">
            <a:extLst>
              <a:ext uri="{28A0092B-C50C-407E-A947-70E740481C1C}">
                <a14:useLocalDpi xmlns:a14="http://schemas.microsoft.com/office/drawing/2010/main" val="0"/>
              </a:ext>
            </a:extLst>
          </a:blip>
          <a:stretch>
            <a:fillRect/>
          </a:stretch>
        </p:blipFill>
        <p:spPr>
          <a:xfrm>
            <a:off x="953" y="0"/>
            <a:ext cx="9142096" cy="5143500"/>
          </a:xfrm>
          <a:prstGeom prst="rect">
            <a:avLst/>
          </a:prstGeom>
        </p:spPr>
      </p:pic>
      <p:pic>
        <p:nvPicPr>
          <p:cNvPr id="8" name="Εικόνα 7">
            <a:extLst>
              <a:ext uri="{FF2B5EF4-FFF2-40B4-BE49-F238E27FC236}">
                <a16:creationId xmlns:a16="http://schemas.microsoft.com/office/drawing/2014/main" id="{E5CF02F1-D563-934F-9869-0A4A0DEF96C2}"/>
              </a:ext>
            </a:extLst>
          </p:cNvPr>
          <p:cNvPicPr>
            <a:picLocks noChangeAspect="1"/>
          </p:cNvPicPr>
          <p:nvPr userDrawn="1"/>
        </p:nvPicPr>
        <p:blipFill>
          <a:blip r:embed="rId22"/>
          <a:stretch>
            <a:fillRect/>
          </a:stretch>
        </p:blipFill>
        <p:spPr>
          <a:xfrm>
            <a:off x="308567" y="4680664"/>
            <a:ext cx="1831491" cy="360443"/>
          </a:xfrm>
          <a:prstGeom prst="rect">
            <a:avLst/>
          </a:prstGeom>
        </p:spPr>
      </p:pic>
      <p:pic>
        <p:nvPicPr>
          <p:cNvPr id="9" name="Εικόνα 8"/>
          <p:cNvPicPr>
            <a:picLocks noChangeAspect="1"/>
          </p:cNvPicPr>
          <p:nvPr userDrawn="1"/>
        </p:nvPicPr>
        <p:blipFill>
          <a:blip r:embed="rId23"/>
          <a:stretch>
            <a:fillRect/>
          </a:stretch>
        </p:blipFill>
        <p:spPr>
          <a:xfrm>
            <a:off x="54917" y="4461272"/>
            <a:ext cx="2346335" cy="625078"/>
          </a:xfrm>
          <a:prstGeom prst="rect">
            <a:avLst/>
          </a:prstGeom>
        </p:spPr>
      </p:pic>
      <p:pic>
        <p:nvPicPr>
          <p:cNvPr id="10" name="Εικόνα 7">
            <a:extLst>
              <a:ext uri="{FF2B5EF4-FFF2-40B4-BE49-F238E27FC236}">
                <a16:creationId xmlns:a16="http://schemas.microsoft.com/office/drawing/2014/main" id="{BA83C1CC-B4DC-55BA-1865-4C765D1A06F9}"/>
              </a:ext>
            </a:extLst>
          </p:cNvPr>
          <p:cNvPicPr>
            <a:picLocks noChangeAspect="1"/>
          </p:cNvPicPr>
          <p:nvPr userDrawn="1"/>
        </p:nvPicPr>
        <p:blipFill>
          <a:blip r:embed="rId22"/>
          <a:stretch>
            <a:fillRect/>
          </a:stretch>
        </p:blipFill>
        <p:spPr>
          <a:xfrm>
            <a:off x="366058" y="4737814"/>
            <a:ext cx="1831491" cy="360443"/>
          </a:xfrm>
          <a:prstGeom prst="rect">
            <a:avLst/>
          </a:prstGeom>
        </p:spPr>
      </p:pic>
      <p:sp>
        <p:nvSpPr>
          <p:cNvPr id="12" name="TextBox 11">
            <a:extLst>
              <a:ext uri="{FF2B5EF4-FFF2-40B4-BE49-F238E27FC236}">
                <a16:creationId xmlns:a16="http://schemas.microsoft.com/office/drawing/2014/main" id="{09BAB59A-52F6-0A1B-E660-33D7A4C152CD}"/>
              </a:ext>
            </a:extLst>
          </p:cNvPr>
          <p:cNvSpPr txBox="1"/>
          <p:nvPr userDrawn="1">
            <p:extLst>
              <p:ext uri="{1162E1C5-73C7-4A58-AE30-91384D911F3F}">
                <p184:classification xmlns:p184="http://schemas.microsoft.com/office/powerpoint/2018/4/main" val="hdr"/>
              </p:ext>
            </p:extLst>
          </p:nvPr>
        </p:nvSpPr>
        <p:spPr>
          <a:xfrm>
            <a:off x="4513611" y="23812"/>
            <a:ext cx="127557" cy="57708"/>
          </a:xfrm>
          <a:prstGeom prst="rect">
            <a:avLst/>
          </a:prstGeom>
        </p:spPr>
        <p:txBody>
          <a:bodyPr horzOverflow="overflow" lIns="0" tIns="0" rIns="0" bIns="0">
            <a:spAutoFit/>
          </a:bodyPr>
          <a:lstStyle/>
          <a:p>
            <a:pPr algn="l"/>
            <a:r>
              <a:rPr lang="en-GB" sz="375">
                <a:solidFill>
                  <a:srgbClr val="808080"/>
                </a:solidFill>
                <a:latin typeface="Calibri" panose="020F0502020204030204" pitchFamily="34" charset="0"/>
                <a:ea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112559508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 id="2147483699" r:id="rId19"/>
  </p:sldLayoutIdLst>
  <p:txStyles>
    <p:titleStyle>
      <a:lvl1pPr algn="l" defTabSz="681754" rtl="0" eaLnBrk="1" latinLnBrk="0" hangingPunct="1">
        <a:lnSpc>
          <a:spcPct val="90000"/>
        </a:lnSpc>
        <a:spcBef>
          <a:spcPct val="0"/>
        </a:spcBef>
        <a:buNone/>
        <a:defRPr sz="3281" kern="1200">
          <a:solidFill>
            <a:schemeClr val="tx1"/>
          </a:solidFill>
          <a:latin typeface="+mj-lt"/>
          <a:ea typeface="+mj-ea"/>
          <a:cs typeface="+mj-cs"/>
        </a:defRPr>
      </a:lvl1pPr>
    </p:titleStyle>
    <p:bodyStyle>
      <a:lvl1pPr marL="170439" indent="-170439" algn="l" defTabSz="681754" rtl="0" eaLnBrk="1" latinLnBrk="0" hangingPunct="1">
        <a:lnSpc>
          <a:spcPct val="90000"/>
        </a:lnSpc>
        <a:spcBef>
          <a:spcPts val="746"/>
        </a:spcBef>
        <a:buFont typeface="Arial" panose="020B0604020202020204" pitchFamily="34" charset="0"/>
        <a:buChar char="•"/>
        <a:defRPr sz="2088" kern="1200">
          <a:solidFill>
            <a:schemeClr val="tx1"/>
          </a:solidFill>
          <a:latin typeface="+mn-lt"/>
          <a:ea typeface="+mn-ea"/>
          <a:cs typeface="+mn-cs"/>
        </a:defRPr>
      </a:lvl1pPr>
      <a:lvl2pPr marL="511316" indent="-170439" algn="l" defTabSz="681754" rtl="0" eaLnBrk="1" latinLnBrk="0" hangingPunct="1">
        <a:lnSpc>
          <a:spcPct val="90000"/>
        </a:lnSpc>
        <a:spcBef>
          <a:spcPts val="373"/>
        </a:spcBef>
        <a:buFont typeface="Arial" panose="020B0604020202020204" pitchFamily="34" charset="0"/>
        <a:buChar char="•"/>
        <a:defRPr sz="1790" kern="1200">
          <a:solidFill>
            <a:schemeClr val="tx1"/>
          </a:solidFill>
          <a:latin typeface="+mn-lt"/>
          <a:ea typeface="+mn-ea"/>
          <a:cs typeface="+mn-cs"/>
        </a:defRPr>
      </a:lvl2pPr>
      <a:lvl3pPr marL="852192" indent="-170439" algn="l" defTabSz="681754" rtl="0" eaLnBrk="1" latinLnBrk="0" hangingPunct="1">
        <a:lnSpc>
          <a:spcPct val="90000"/>
        </a:lnSpc>
        <a:spcBef>
          <a:spcPts val="373"/>
        </a:spcBef>
        <a:buFont typeface="Arial" panose="020B0604020202020204" pitchFamily="34" charset="0"/>
        <a:buChar char="•"/>
        <a:defRPr sz="1491" kern="1200">
          <a:solidFill>
            <a:schemeClr val="tx1"/>
          </a:solidFill>
          <a:latin typeface="+mn-lt"/>
          <a:ea typeface="+mn-ea"/>
          <a:cs typeface="+mn-cs"/>
        </a:defRPr>
      </a:lvl3pPr>
      <a:lvl4pPr marL="1193069"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4pPr>
      <a:lvl5pPr marL="1533946"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5pPr>
      <a:lvl6pPr marL="1874823"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6pPr>
      <a:lvl7pPr marL="2215700"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7pPr>
      <a:lvl8pPr marL="2556577"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8pPr>
      <a:lvl9pPr marL="2897454" indent="-170439" algn="l" defTabSz="681754" rtl="0" eaLnBrk="1" latinLnBrk="0" hangingPunct="1">
        <a:lnSpc>
          <a:spcPct val="90000"/>
        </a:lnSpc>
        <a:spcBef>
          <a:spcPts val="373"/>
        </a:spcBef>
        <a:buFont typeface="Arial" panose="020B0604020202020204" pitchFamily="34" charset="0"/>
        <a:buChar char="•"/>
        <a:defRPr sz="1342" kern="1200">
          <a:solidFill>
            <a:schemeClr val="tx1"/>
          </a:solidFill>
          <a:latin typeface="+mn-lt"/>
          <a:ea typeface="+mn-ea"/>
          <a:cs typeface="+mn-cs"/>
        </a:defRPr>
      </a:lvl9pPr>
    </p:bodyStyle>
    <p:otherStyle>
      <a:defPPr>
        <a:defRPr lang="en-US"/>
      </a:defPPr>
      <a:lvl1pPr marL="0" algn="l" defTabSz="681754" rtl="0" eaLnBrk="1" latinLnBrk="0" hangingPunct="1">
        <a:defRPr sz="1342" kern="1200">
          <a:solidFill>
            <a:schemeClr val="tx1"/>
          </a:solidFill>
          <a:latin typeface="+mn-lt"/>
          <a:ea typeface="+mn-ea"/>
          <a:cs typeface="+mn-cs"/>
        </a:defRPr>
      </a:lvl1pPr>
      <a:lvl2pPr marL="340877" algn="l" defTabSz="681754" rtl="0" eaLnBrk="1" latinLnBrk="0" hangingPunct="1">
        <a:defRPr sz="1342" kern="1200">
          <a:solidFill>
            <a:schemeClr val="tx1"/>
          </a:solidFill>
          <a:latin typeface="+mn-lt"/>
          <a:ea typeface="+mn-ea"/>
          <a:cs typeface="+mn-cs"/>
        </a:defRPr>
      </a:lvl2pPr>
      <a:lvl3pPr marL="681754" algn="l" defTabSz="681754" rtl="0" eaLnBrk="1" latinLnBrk="0" hangingPunct="1">
        <a:defRPr sz="1342" kern="1200">
          <a:solidFill>
            <a:schemeClr val="tx1"/>
          </a:solidFill>
          <a:latin typeface="+mn-lt"/>
          <a:ea typeface="+mn-ea"/>
          <a:cs typeface="+mn-cs"/>
        </a:defRPr>
      </a:lvl3pPr>
      <a:lvl4pPr marL="1022631" algn="l" defTabSz="681754" rtl="0" eaLnBrk="1" latinLnBrk="0" hangingPunct="1">
        <a:defRPr sz="1342" kern="1200">
          <a:solidFill>
            <a:schemeClr val="tx1"/>
          </a:solidFill>
          <a:latin typeface="+mn-lt"/>
          <a:ea typeface="+mn-ea"/>
          <a:cs typeface="+mn-cs"/>
        </a:defRPr>
      </a:lvl4pPr>
      <a:lvl5pPr marL="1363508" algn="l" defTabSz="681754" rtl="0" eaLnBrk="1" latinLnBrk="0" hangingPunct="1">
        <a:defRPr sz="1342" kern="1200">
          <a:solidFill>
            <a:schemeClr val="tx1"/>
          </a:solidFill>
          <a:latin typeface="+mn-lt"/>
          <a:ea typeface="+mn-ea"/>
          <a:cs typeface="+mn-cs"/>
        </a:defRPr>
      </a:lvl5pPr>
      <a:lvl6pPr marL="1704384" algn="l" defTabSz="681754" rtl="0" eaLnBrk="1" latinLnBrk="0" hangingPunct="1">
        <a:defRPr sz="1342" kern="1200">
          <a:solidFill>
            <a:schemeClr val="tx1"/>
          </a:solidFill>
          <a:latin typeface="+mn-lt"/>
          <a:ea typeface="+mn-ea"/>
          <a:cs typeface="+mn-cs"/>
        </a:defRPr>
      </a:lvl6pPr>
      <a:lvl7pPr marL="2045261" algn="l" defTabSz="681754" rtl="0" eaLnBrk="1" latinLnBrk="0" hangingPunct="1">
        <a:defRPr sz="1342" kern="1200">
          <a:solidFill>
            <a:schemeClr val="tx1"/>
          </a:solidFill>
          <a:latin typeface="+mn-lt"/>
          <a:ea typeface="+mn-ea"/>
          <a:cs typeface="+mn-cs"/>
        </a:defRPr>
      </a:lvl7pPr>
      <a:lvl8pPr marL="2386138" algn="l" defTabSz="681754" rtl="0" eaLnBrk="1" latinLnBrk="0" hangingPunct="1">
        <a:defRPr sz="1342" kern="1200">
          <a:solidFill>
            <a:schemeClr val="tx1"/>
          </a:solidFill>
          <a:latin typeface="+mn-lt"/>
          <a:ea typeface="+mn-ea"/>
          <a:cs typeface="+mn-cs"/>
        </a:defRPr>
      </a:lvl8pPr>
      <a:lvl9pPr marL="2727015" algn="l" defTabSz="681754" rtl="0" eaLnBrk="1" latinLnBrk="0" hangingPunct="1">
        <a:defRPr sz="134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1.sv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4.png"/><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411830" y="837312"/>
            <a:ext cx="8123541" cy="3339376"/>
          </a:xfrm>
          <a:prstGeom prst="rect">
            <a:avLst/>
          </a:prstGeom>
        </p:spPr>
        <p:txBody>
          <a:bodyPr wrap="square">
            <a:spAutoFit/>
          </a:bodyPr>
          <a:lstStyle/>
          <a:p>
            <a:pPr defTabSz="681717"/>
            <a:endParaRPr lang="en-US" sz="671" dirty="0">
              <a:solidFill>
                <a:prstClr val="black"/>
              </a:solidFill>
              <a:highlight>
                <a:srgbClr val="FFFF00"/>
              </a:highlight>
              <a:latin typeface="Calibri" panose="020F0502020204030204"/>
            </a:endParaRPr>
          </a:p>
          <a:p>
            <a:pPr defTabSz="681717"/>
            <a:r>
              <a:rPr lang="el-GR" sz="2386" b="1" dirty="0">
                <a:solidFill>
                  <a:srgbClr val="E7E6E6">
                    <a:lumMod val="90000"/>
                  </a:srgbClr>
                </a:solidFill>
                <a:latin typeface="Calibri" panose="020F0502020204030204" pitchFamily="34" charset="0"/>
                <a:ea typeface="Calibri" panose="020F0502020204030204" pitchFamily="34" charset="0"/>
              </a:rPr>
              <a:t>Ειδική Υπηρεσία Συντονισμού του Σχεδιασμού της Αξιολόγησης και της Εφαρμογής (ΕΥΣΣΑΕ)</a:t>
            </a:r>
            <a:endParaRPr lang="en-US" sz="2386" b="1" dirty="0">
              <a:solidFill>
                <a:srgbClr val="E7E6E6">
                  <a:lumMod val="90000"/>
                </a:srgbClr>
              </a:solidFill>
              <a:latin typeface="Calibri" panose="020F0502020204030204" pitchFamily="34" charset="0"/>
              <a:ea typeface="Calibri" panose="020F0502020204030204" pitchFamily="34" charset="0"/>
            </a:endParaRPr>
          </a:p>
          <a:p>
            <a:pPr defTabSz="681717"/>
            <a:endParaRPr lang="el-GR" sz="2386" b="1" dirty="0">
              <a:solidFill>
                <a:srgbClr val="E7E6E6">
                  <a:lumMod val="90000"/>
                </a:srgbClr>
              </a:solidFill>
              <a:latin typeface="Calibri" panose="020F0502020204030204" pitchFamily="34" charset="0"/>
            </a:endParaRPr>
          </a:p>
          <a:p>
            <a:pPr defTabSz="681717"/>
            <a:r>
              <a:rPr lang="el-GR" sz="2088" b="1" dirty="0">
                <a:solidFill>
                  <a:srgbClr val="E7E6E6">
                    <a:lumMod val="90000"/>
                  </a:srgbClr>
                </a:solidFill>
                <a:latin typeface="Calibri" panose="020F0502020204030204" pitchFamily="34" charset="0"/>
              </a:rPr>
              <a:t>Μονάδα Β </a:t>
            </a:r>
          </a:p>
          <a:p>
            <a:pPr defTabSz="681717"/>
            <a:r>
              <a:rPr lang="el-GR" sz="2088" b="1" dirty="0">
                <a:solidFill>
                  <a:srgbClr val="E7E6E6">
                    <a:lumMod val="90000"/>
                  </a:srgbClr>
                </a:solidFill>
                <a:latin typeface="Calibri" panose="020F0502020204030204" pitchFamily="34" charset="0"/>
              </a:rPr>
              <a:t>Σχεδιασμός και Παρακολούθηση Προγραμμάτων</a:t>
            </a:r>
          </a:p>
          <a:p>
            <a:pPr defTabSz="681717"/>
            <a:endParaRPr lang="en-US" sz="1342" b="1" dirty="0">
              <a:solidFill>
                <a:prstClr val="white"/>
              </a:solidFill>
              <a:latin typeface="Calibri" panose="020F0502020204030204" pitchFamily="34" charset="0"/>
            </a:endParaRPr>
          </a:p>
          <a:p>
            <a:pPr defTabSz="681717"/>
            <a:r>
              <a:rPr lang="en-US" sz="1342" b="1" dirty="0">
                <a:solidFill>
                  <a:prstClr val="white"/>
                </a:solidFill>
                <a:latin typeface="Calibri" panose="020F0502020204030204" pitchFamily="34" charset="0"/>
              </a:rPr>
              <a:t>No</a:t>
            </a:r>
            <a:r>
              <a:rPr lang="el-GR" sz="1342" b="1" dirty="0" err="1">
                <a:solidFill>
                  <a:prstClr val="white"/>
                </a:solidFill>
                <a:latin typeface="Calibri" panose="020F0502020204030204" pitchFamily="34" charset="0"/>
              </a:rPr>
              <a:t>έμβριος</a:t>
            </a:r>
            <a:r>
              <a:rPr lang="el-GR" sz="1342" b="1" dirty="0">
                <a:solidFill>
                  <a:prstClr val="white"/>
                </a:solidFill>
                <a:latin typeface="Calibri" panose="020F0502020204030204" pitchFamily="34" charset="0"/>
              </a:rPr>
              <a:t> 2025</a:t>
            </a:r>
          </a:p>
          <a:p>
            <a:pPr defTabSz="681717"/>
            <a:endParaRPr lang="el-GR" sz="2386" b="1" dirty="0">
              <a:solidFill>
                <a:srgbClr val="70AD47">
                  <a:lumMod val="20000"/>
                  <a:lumOff val="80000"/>
                </a:srgbClr>
              </a:solidFill>
              <a:latin typeface="Calibri" panose="020F0502020204030204" pitchFamily="34" charset="0"/>
            </a:endParaRPr>
          </a:p>
          <a:p>
            <a:pPr defTabSz="681717"/>
            <a:r>
              <a:rPr lang="el-GR" sz="2386" b="1" dirty="0">
                <a:solidFill>
                  <a:srgbClr val="70AD47">
                    <a:lumMod val="20000"/>
                    <a:lumOff val="80000"/>
                  </a:srgbClr>
                </a:solidFill>
                <a:latin typeface="Calibri" panose="020F0502020204030204" pitchFamily="34" charset="0"/>
              </a:rPr>
              <a:t>		</a:t>
            </a:r>
            <a:endParaRPr lang="el-GR" sz="2386" dirty="0">
              <a:solidFill>
                <a:srgbClr val="70AD47">
                  <a:lumMod val="20000"/>
                  <a:lumOff val="80000"/>
                </a:srgbClr>
              </a:solidFill>
              <a:latin typeface="Calibri" panose="020F0502020204030204" pitchFamily="34" charset="0"/>
            </a:endParaRPr>
          </a:p>
          <a:p>
            <a:pPr defTabSz="681717"/>
            <a:endParaRPr lang="el-GR" sz="1640" b="1" dirty="0">
              <a:solidFill>
                <a:prstClr val="black"/>
              </a:solidFill>
              <a:latin typeface="Calibri" panose="020F0502020204030204" pitchFamily="34" charset="0"/>
            </a:endParaRPr>
          </a:p>
        </p:txBody>
      </p:sp>
    </p:spTree>
    <p:extLst>
      <p:ext uri="{BB962C8B-B14F-4D97-AF65-F5344CB8AC3E}">
        <p14:creationId xmlns:p14="http://schemas.microsoft.com/office/powerpoint/2010/main" val="2697803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2B931AB-364C-0517-35CB-5309C374F97F}"/>
              </a:ext>
            </a:extLst>
          </p:cNvPr>
          <p:cNvSpPr>
            <a:spLocks noGrp="1"/>
          </p:cNvSpPr>
          <p:nvPr>
            <p:ph type="title"/>
          </p:nvPr>
        </p:nvSpPr>
        <p:spPr>
          <a:xfrm>
            <a:off x="713225" y="445024"/>
            <a:ext cx="7717500" cy="829795"/>
          </a:xfrm>
        </p:spPr>
        <p:txBody>
          <a:bodyPr>
            <a:normAutofit fontScale="90000"/>
          </a:bodyPr>
          <a:lstStyle/>
          <a:p>
            <a:pPr algn="ctr"/>
            <a:r>
              <a:rPr lang="el-GR" sz="2386" dirty="0">
                <a:solidFill>
                  <a:srgbClr val="2F5496"/>
                </a:solidFill>
                <a:latin typeface="+mn-lt"/>
              </a:rPr>
              <a:t>Νέο Στρατηγικό Πλαίσιο Προτεραιοτήτων – ΕΚΤ+</a:t>
            </a:r>
            <a:r>
              <a:rPr lang="en-US" sz="2386" dirty="0">
                <a:solidFill>
                  <a:srgbClr val="2F5496"/>
                </a:solidFill>
                <a:latin typeface="+mn-lt"/>
              </a:rPr>
              <a:t> (2)</a:t>
            </a:r>
            <a:br>
              <a:rPr lang="el-GR" sz="2386" dirty="0">
                <a:solidFill>
                  <a:srgbClr val="2F5496"/>
                </a:solidFill>
                <a:latin typeface="+mn-lt"/>
              </a:rPr>
            </a:br>
            <a:r>
              <a:rPr lang="el-GR" sz="1800" dirty="0">
                <a:solidFill>
                  <a:srgbClr val="2F5496"/>
                </a:solidFill>
                <a:latin typeface="+mn-lt"/>
              </a:rPr>
              <a:t>(Ειδικοί Στόχοι)</a:t>
            </a:r>
            <a:br>
              <a:rPr lang="el-GR" sz="1800" dirty="0">
                <a:solidFill>
                  <a:srgbClr val="2F5496"/>
                </a:solidFill>
                <a:latin typeface="+mn-lt"/>
              </a:rPr>
            </a:br>
            <a:endParaRPr lang="el-GR" sz="1800" dirty="0">
              <a:solidFill>
                <a:srgbClr val="2F5496"/>
              </a:solidFill>
              <a:latin typeface="+mn-lt"/>
            </a:endParaRPr>
          </a:p>
        </p:txBody>
      </p:sp>
      <p:sp>
        <p:nvSpPr>
          <p:cNvPr id="3" name="Θέση περιεχομένου 2">
            <a:extLst>
              <a:ext uri="{FF2B5EF4-FFF2-40B4-BE49-F238E27FC236}">
                <a16:creationId xmlns:a16="http://schemas.microsoft.com/office/drawing/2014/main" id="{037F7F6B-B3B8-F2AF-13E7-89CEB441D5E3}"/>
              </a:ext>
            </a:extLst>
          </p:cNvPr>
          <p:cNvSpPr>
            <a:spLocks noGrp="1"/>
          </p:cNvSpPr>
          <p:nvPr>
            <p:ph idx="1"/>
          </p:nvPr>
        </p:nvSpPr>
        <p:spPr>
          <a:xfrm>
            <a:off x="398206" y="1495077"/>
            <a:ext cx="8362336" cy="2905684"/>
          </a:xfrm>
        </p:spPr>
        <p:txBody>
          <a:bodyPr/>
          <a:lstStyle/>
          <a:p>
            <a:pPr marL="0" indent="0">
              <a:buNone/>
            </a:pPr>
            <a:r>
              <a:rPr lang="el-GR" sz="1800" dirty="0"/>
              <a:t>Για τις 2 νέες προτεραιότητες (Άμυνα και</a:t>
            </a:r>
            <a:r>
              <a:rPr lang="en-US" sz="1800" dirty="0"/>
              <a:t> </a:t>
            </a:r>
            <a:r>
              <a:rPr lang="el-GR" sz="1800" dirty="0" err="1"/>
              <a:t>Απανθρακοποίηση</a:t>
            </a:r>
            <a:r>
              <a:rPr lang="el-GR" sz="1800" dirty="0"/>
              <a:t>):</a:t>
            </a:r>
            <a:endParaRPr lang="en-US" sz="1800" dirty="0"/>
          </a:p>
          <a:p>
            <a:pPr marL="0" indent="0">
              <a:buNone/>
            </a:pPr>
            <a:endParaRPr lang="el-GR" sz="1800" dirty="0"/>
          </a:p>
          <a:p>
            <a:pPr marL="0" indent="0">
              <a:buNone/>
            </a:pPr>
            <a:endParaRPr lang="el-GR" sz="1800" dirty="0"/>
          </a:p>
          <a:p>
            <a:r>
              <a:rPr lang="el-GR" sz="1800" dirty="0"/>
              <a:t>Δεν εισάγονται νέοι Ειδικοί Στόχοι. </a:t>
            </a:r>
            <a:endParaRPr lang="en-US" sz="1800" dirty="0"/>
          </a:p>
          <a:p>
            <a:pPr marL="0" indent="0">
              <a:buNone/>
            </a:pPr>
            <a:endParaRPr lang="en-US" sz="1800" dirty="0"/>
          </a:p>
          <a:p>
            <a:r>
              <a:rPr lang="el-GR" sz="1800" dirty="0"/>
              <a:t>Αξιοποιούνται οι υφιστάμενοι Ειδικοί Στόχοι:</a:t>
            </a:r>
          </a:p>
          <a:p>
            <a:pPr marL="627063" indent="-169863">
              <a:buFont typeface="Wingdings" panose="05000000000000000000" pitchFamily="2" charset="2"/>
              <a:buChar char="ü"/>
            </a:pPr>
            <a:r>
              <a:rPr lang="en-US" sz="1800" dirty="0"/>
              <a:t> </a:t>
            </a:r>
            <a:r>
              <a:rPr lang="el-GR" sz="1800" dirty="0"/>
              <a:t>(α) έως (δ) που αφορούν τον τομέα πολιτικής της απασχόλησης,</a:t>
            </a:r>
          </a:p>
          <a:p>
            <a:pPr marL="627063" indent="-169863">
              <a:buFont typeface="Wingdings" panose="05000000000000000000" pitchFamily="2" charset="2"/>
              <a:buChar char="ü"/>
            </a:pPr>
            <a:r>
              <a:rPr lang="el-GR" sz="1800" dirty="0"/>
              <a:t> (ε) έως (ζ) που αφορούν τον τομέα της εκπαίδευσης.</a:t>
            </a:r>
          </a:p>
        </p:txBody>
      </p:sp>
      <p:pic>
        <p:nvPicPr>
          <p:cNvPr id="4" name="Εικόνα 7">
            <a:extLst>
              <a:ext uri="{FF2B5EF4-FFF2-40B4-BE49-F238E27FC236}">
                <a16:creationId xmlns:a16="http://schemas.microsoft.com/office/drawing/2014/main" id="{7BF26C06-C268-FE81-6AD7-498A3F4C18C7}"/>
              </a:ext>
            </a:extLst>
          </p:cNvPr>
          <p:cNvPicPr>
            <a:picLocks noChangeAspect="1"/>
          </p:cNvPicPr>
          <p:nvPr/>
        </p:nvPicPr>
        <p:blipFill>
          <a:blip r:embed="rId2"/>
          <a:stretch>
            <a:fillRect/>
          </a:stretch>
        </p:blipFill>
        <p:spPr>
          <a:xfrm>
            <a:off x="3027450" y="4509285"/>
            <a:ext cx="2750780" cy="544588"/>
          </a:xfrm>
          <a:prstGeom prst="rect">
            <a:avLst/>
          </a:prstGeom>
        </p:spPr>
      </p:pic>
    </p:spTree>
    <p:extLst>
      <p:ext uri="{BB962C8B-B14F-4D97-AF65-F5344CB8AC3E}">
        <p14:creationId xmlns:p14="http://schemas.microsoft.com/office/powerpoint/2010/main" val="27847785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38A3F-60F4-3556-6D84-BC8A1B3FE9AE}"/>
              </a:ext>
            </a:extLst>
          </p:cNvPr>
          <p:cNvSpPr>
            <a:spLocks noGrp="1"/>
          </p:cNvSpPr>
          <p:nvPr>
            <p:ph type="ctrTitle"/>
          </p:nvPr>
        </p:nvSpPr>
        <p:spPr>
          <a:xfrm>
            <a:off x="159553" y="1084811"/>
            <a:ext cx="6300338" cy="685800"/>
          </a:xfrm>
        </p:spPr>
        <p:txBody>
          <a:bodyPr>
            <a:normAutofit fontScale="90000"/>
          </a:bodyPr>
          <a:lstStyle/>
          <a:p>
            <a:pPr algn="l"/>
            <a:r>
              <a:rPr lang="el-GR" sz="3000" dirty="0">
                <a:solidFill>
                  <a:schemeClr val="bg1"/>
                </a:solidFill>
                <a:latin typeface="Trebuchet MS" panose="020B0603020202020204" pitchFamily="34" charset="0"/>
              </a:rPr>
              <a:t>Ετήσια Έκθεση Συντονισμού ΕΣΠΑ</a:t>
            </a:r>
            <a:r>
              <a:rPr lang="en-US" sz="3000" dirty="0">
                <a:solidFill>
                  <a:schemeClr val="bg1"/>
                </a:solidFill>
                <a:latin typeface="Trebuchet MS" panose="020B0603020202020204" pitchFamily="34" charset="0"/>
              </a:rPr>
              <a:t>-</a:t>
            </a:r>
            <a:r>
              <a:rPr lang="el-GR" sz="3000" dirty="0">
                <a:solidFill>
                  <a:schemeClr val="bg1"/>
                </a:solidFill>
                <a:latin typeface="Trebuchet MS" panose="020B0603020202020204" pitchFamily="34" charset="0"/>
              </a:rPr>
              <a:t>ΕΣΑΑ για το έτος 2024</a:t>
            </a:r>
          </a:p>
        </p:txBody>
      </p:sp>
      <p:sp>
        <p:nvSpPr>
          <p:cNvPr id="3" name="Subtitle 2">
            <a:extLst>
              <a:ext uri="{FF2B5EF4-FFF2-40B4-BE49-F238E27FC236}">
                <a16:creationId xmlns:a16="http://schemas.microsoft.com/office/drawing/2014/main" id="{52F92C5D-189A-A2DB-2F48-2C315E788EC2}"/>
              </a:ext>
            </a:extLst>
          </p:cNvPr>
          <p:cNvSpPr>
            <a:spLocks noGrp="1"/>
          </p:cNvSpPr>
          <p:nvPr>
            <p:ph type="subTitle" idx="1"/>
          </p:nvPr>
        </p:nvSpPr>
        <p:spPr>
          <a:xfrm>
            <a:off x="159553" y="1841161"/>
            <a:ext cx="6817370" cy="1241822"/>
          </a:xfrm>
        </p:spPr>
        <p:txBody>
          <a:bodyPr>
            <a:normAutofit/>
          </a:bodyPr>
          <a:lstStyle/>
          <a:p>
            <a:pPr algn="l"/>
            <a:r>
              <a:rPr lang="el-GR" sz="1650" dirty="0">
                <a:solidFill>
                  <a:srgbClr val="19BEDE"/>
                </a:solidFill>
                <a:latin typeface="Trebuchet MS" panose="020B0603020202020204" pitchFamily="34" charset="0"/>
              </a:rPr>
              <a:t>Πρόγραμμα Ανθρώπινο Δυναμικό και Κοινωνική Συνοχή</a:t>
            </a:r>
          </a:p>
        </p:txBody>
      </p:sp>
    </p:spTree>
    <p:extLst>
      <p:ext uri="{BB962C8B-B14F-4D97-AF65-F5344CB8AC3E}">
        <p14:creationId xmlns:p14="http://schemas.microsoft.com/office/powerpoint/2010/main" val="2250946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F73550-5E4B-93BE-00D9-C9C9AAF9E7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94D4492-FE11-FA9A-AF85-48EF1CC24E08}"/>
              </a:ext>
            </a:extLst>
          </p:cNvPr>
          <p:cNvSpPr>
            <a:spLocks noGrp="1"/>
          </p:cNvSpPr>
          <p:nvPr>
            <p:ph type="title"/>
          </p:nvPr>
        </p:nvSpPr>
        <p:spPr>
          <a:xfrm>
            <a:off x="652012" y="273844"/>
            <a:ext cx="7839976" cy="994172"/>
          </a:xfrm>
        </p:spPr>
        <p:txBody>
          <a:bodyPr anchor="ctr">
            <a:normAutofit/>
          </a:bodyPr>
          <a:lstStyle/>
          <a:p>
            <a:r>
              <a:rPr lang="el-GR" sz="2475">
                <a:solidFill>
                  <a:srgbClr val="19BEDE"/>
                </a:solidFill>
                <a:latin typeface="Trebuchet MS" panose="020B0603020202020204" pitchFamily="34" charset="0"/>
              </a:rPr>
              <a:t>Στοιχεία Συσχέτισης</a:t>
            </a:r>
            <a:endParaRPr lang="en-GB" sz="2475" dirty="0">
              <a:solidFill>
                <a:srgbClr val="19BEDE"/>
              </a:solidFill>
              <a:latin typeface="Trebuchet MS" panose="020B0603020202020204" pitchFamily="34" charset="0"/>
            </a:endParaRPr>
          </a:p>
        </p:txBody>
      </p:sp>
      <p:sp>
        <p:nvSpPr>
          <p:cNvPr id="9" name="Content Placeholder 8">
            <a:extLst>
              <a:ext uri="{FF2B5EF4-FFF2-40B4-BE49-F238E27FC236}">
                <a16:creationId xmlns:a16="http://schemas.microsoft.com/office/drawing/2014/main" id="{1E1298DD-63EB-9FE9-89AD-991DD80FDF1A}"/>
              </a:ext>
            </a:extLst>
          </p:cNvPr>
          <p:cNvSpPr>
            <a:spLocks noGrp="1"/>
          </p:cNvSpPr>
          <p:nvPr>
            <p:ph sz="half" idx="1"/>
          </p:nvPr>
        </p:nvSpPr>
        <p:spPr>
          <a:xfrm>
            <a:off x="286229" y="1101067"/>
            <a:ext cx="4012118" cy="3259393"/>
          </a:xfrm>
        </p:spPr>
        <p:txBody>
          <a:bodyPr>
            <a:noAutofit/>
          </a:bodyPr>
          <a:lstStyle/>
          <a:p>
            <a:pPr marL="0" indent="0">
              <a:lnSpc>
                <a:spcPct val="100000"/>
              </a:lnSpc>
              <a:spcBef>
                <a:spcPts val="500"/>
              </a:spcBef>
              <a:buNone/>
            </a:pPr>
            <a:r>
              <a:rPr lang="el-GR" sz="900" dirty="0">
                <a:solidFill>
                  <a:srgbClr val="0D4F8C"/>
                </a:solidFill>
                <a:latin typeface="Trebuchet MS" panose="020B0603020202020204" pitchFamily="34" charset="0"/>
              </a:rPr>
              <a:t>Το ΤΑΑ το 2024 υλοποίησε έργα π/υ 2,85 € που συσχετίζονται με </a:t>
            </a:r>
            <a:r>
              <a:rPr lang="en-US" sz="900" dirty="0">
                <a:solidFill>
                  <a:srgbClr val="0D4F8C"/>
                </a:solidFill>
                <a:latin typeface="Trebuchet MS" panose="020B0603020202020204" pitchFamily="34" charset="0"/>
              </a:rPr>
              <a:t>E</a:t>
            </a:r>
            <a:r>
              <a:rPr lang="el-GR" sz="900" dirty="0">
                <a:solidFill>
                  <a:srgbClr val="0D4F8C"/>
                </a:solidFill>
                <a:latin typeface="Trebuchet MS" panose="020B0603020202020204" pitchFamily="34" charset="0"/>
              </a:rPr>
              <a:t>.Σ. του ΠΑΔΚΣ. Οι συνέργειες αφορούν κυρίως θεσμικές μεταρρυθμίσεις και την αναβάθμιση δημοσίων υπηρεσιών και δομών. </a:t>
            </a:r>
          </a:p>
          <a:p>
            <a:pPr>
              <a:lnSpc>
                <a:spcPct val="120000"/>
              </a:lnSpc>
              <a:spcBef>
                <a:spcPts val="500"/>
              </a:spcBef>
            </a:pPr>
            <a:r>
              <a:rPr lang="el-GR" sz="900" dirty="0">
                <a:solidFill>
                  <a:srgbClr val="0D4F8C"/>
                </a:solidFill>
                <a:latin typeface="Trebuchet MS" panose="020B0603020202020204" pitchFamily="34" charset="0"/>
              </a:rPr>
              <a:t>Συσχέτιση με Ε.Σ. 4.1/ 4.2 και 4.7: Το ΤΑΑ υλοποιεί έργα που αφορούν την παροχή συμβουλευτικής και επιχορήγησης της εργασίας στο γενικό πληθυσμό ή σε ειδικές ομάδες άλλα </a:t>
            </a:r>
            <a:r>
              <a:rPr lang="el-GR" sz="900">
                <a:solidFill>
                  <a:srgbClr val="0D4F8C"/>
                </a:solidFill>
                <a:latin typeface="Trebuchet MS" panose="020B0603020202020204" pitchFamily="34" charset="0"/>
              </a:rPr>
              <a:t>και τη </a:t>
            </a:r>
            <a:r>
              <a:rPr lang="el-GR" sz="900" dirty="0">
                <a:solidFill>
                  <a:srgbClr val="0D4F8C"/>
                </a:solidFill>
                <a:latin typeface="Trebuchet MS" panose="020B0603020202020204" pitchFamily="34" charset="0"/>
              </a:rPr>
              <a:t>μεταρρύθμιση / απλοποίηση των διαδικασιών. </a:t>
            </a:r>
          </a:p>
          <a:p>
            <a:pPr>
              <a:lnSpc>
                <a:spcPct val="120000"/>
              </a:lnSpc>
              <a:spcBef>
                <a:spcPts val="500"/>
              </a:spcBef>
            </a:pPr>
            <a:r>
              <a:rPr lang="el-GR" sz="900" dirty="0">
                <a:solidFill>
                  <a:srgbClr val="0D4F8C"/>
                </a:solidFill>
                <a:latin typeface="Trebuchet MS" panose="020B0603020202020204" pitchFamily="34" charset="0"/>
              </a:rPr>
              <a:t>Συσχέτιση με τον Ε.Σ. 4.5: Το ΤΑΑ υλοποιεί έργα που στοχεύουν στην αναμόρφωση της εκπαίδευσης (ΕΠΑΛ, ΙΕΚ, ΚΒΔΜ) με κύριο φορέα υλοποίησης το Υ.ΠΑΙ.Θ.Α.</a:t>
            </a:r>
          </a:p>
          <a:p>
            <a:pPr>
              <a:lnSpc>
                <a:spcPct val="120000"/>
              </a:lnSpc>
              <a:spcBef>
                <a:spcPts val="500"/>
              </a:spcBef>
            </a:pPr>
            <a:r>
              <a:rPr lang="el-GR" sz="900" dirty="0">
                <a:solidFill>
                  <a:srgbClr val="0D4F8C"/>
                </a:solidFill>
                <a:latin typeface="Trebuchet MS" panose="020B0603020202020204" pitchFamily="34" charset="0"/>
              </a:rPr>
              <a:t>Συσχέτιση με τον Ε.Σ. 4.11: Το ΤΑΑ υλοποιεί αποκλειστικά το Πρόγραμμα «ΣΠΙΤΙ μου ΙΙ» το οποίο χρηματοδοτεί το επιτόκιο δανεισμού για την αγορά κατοικίας με βάσει εισοδηματικά κριτήρια. Έργο Ιδιαίτερης βαρύτητας με π/υ 1 δις και φορέα διαχείρισης την ΕΥΣΤΑΑ. </a:t>
            </a:r>
          </a:p>
          <a:p>
            <a:pPr>
              <a:lnSpc>
                <a:spcPct val="120000"/>
              </a:lnSpc>
              <a:spcBef>
                <a:spcPts val="500"/>
              </a:spcBef>
            </a:pPr>
            <a:r>
              <a:rPr lang="el-GR" sz="900" dirty="0">
                <a:solidFill>
                  <a:srgbClr val="0D4F8C"/>
                </a:solidFill>
                <a:latin typeface="Trebuchet MS" panose="020B0603020202020204" pitchFamily="34" charset="0"/>
              </a:rPr>
              <a:t>Συσχέτιση με τον Ε.Σ. 4.8: Το ΤΑΑ υλοποιεί έργα που προωθούν την ένταξη του προσφυγικού πληθυσμού στην αγορά εργασίας. </a:t>
            </a:r>
          </a:p>
        </p:txBody>
      </p:sp>
      <p:pic>
        <p:nvPicPr>
          <p:cNvPr id="3" name="Εικόνα 2">
            <a:extLst>
              <a:ext uri="{FF2B5EF4-FFF2-40B4-BE49-F238E27FC236}">
                <a16:creationId xmlns:a16="http://schemas.microsoft.com/office/drawing/2014/main" id="{32EE4127-6CF9-3120-E8DF-4D5868DAF53A}"/>
              </a:ext>
            </a:extLst>
          </p:cNvPr>
          <p:cNvPicPr>
            <a:picLocks noChangeAspect="1"/>
          </p:cNvPicPr>
          <p:nvPr/>
        </p:nvPicPr>
        <p:blipFill>
          <a:blip r:embed="rId3"/>
          <a:stretch>
            <a:fillRect/>
          </a:stretch>
        </p:blipFill>
        <p:spPr>
          <a:xfrm>
            <a:off x="4479870" y="942053"/>
            <a:ext cx="4012118" cy="3259394"/>
          </a:xfrm>
          <a:prstGeom prst="rect">
            <a:avLst/>
          </a:prstGeom>
        </p:spPr>
      </p:pic>
    </p:spTree>
    <p:extLst>
      <p:ext uri="{BB962C8B-B14F-4D97-AF65-F5344CB8AC3E}">
        <p14:creationId xmlns:p14="http://schemas.microsoft.com/office/powerpoint/2010/main" val="10335118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D688E-AF1B-8316-2BBD-0A271AF8FBE8}"/>
              </a:ext>
            </a:extLst>
          </p:cNvPr>
          <p:cNvSpPr>
            <a:spLocks noGrp="1"/>
          </p:cNvSpPr>
          <p:nvPr>
            <p:ph type="title"/>
          </p:nvPr>
        </p:nvSpPr>
        <p:spPr>
          <a:xfrm>
            <a:off x="652012" y="273844"/>
            <a:ext cx="7839976" cy="994172"/>
          </a:xfrm>
        </p:spPr>
        <p:txBody>
          <a:bodyPr anchor="ctr">
            <a:normAutofit/>
          </a:bodyPr>
          <a:lstStyle/>
          <a:p>
            <a:r>
              <a:rPr lang="el-GR" sz="2475" dirty="0">
                <a:solidFill>
                  <a:srgbClr val="19BEDE"/>
                </a:solidFill>
                <a:latin typeface="Trebuchet MS" panose="020B0603020202020204" pitchFamily="34" charset="0"/>
              </a:rPr>
              <a:t>Πορεία Εξέλιξης των δύο Χρηματοδοτικών Μέσων</a:t>
            </a:r>
            <a:endParaRPr lang="en-GB" sz="2475" dirty="0">
              <a:solidFill>
                <a:srgbClr val="19BEDE"/>
              </a:solidFill>
              <a:latin typeface="Trebuchet MS" panose="020B0603020202020204" pitchFamily="34" charset="0"/>
            </a:endParaRPr>
          </a:p>
        </p:txBody>
      </p:sp>
      <p:sp>
        <p:nvSpPr>
          <p:cNvPr id="9" name="Content Placeholder 8">
            <a:extLst>
              <a:ext uri="{FF2B5EF4-FFF2-40B4-BE49-F238E27FC236}">
                <a16:creationId xmlns:a16="http://schemas.microsoft.com/office/drawing/2014/main" id="{C99673E5-1D1F-ED47-6078-C282F256350B}"/>
              </a:ext>
            </a:extLst>
          </p:cNvPr>
          <p:cNvSpPr>
            <a:spLocks noGrp="1"/>
          </p:cNvSpPr>
          <p:nvPr>
            <p:ph sz="half" idx="1"/>
          </p:nvPr>
        </p:nvSpPr>
        <p:spPr>
          <a:xfrm>
            <a:off x="557072" y="1082218"/>
            <a:ext cx="3863177" cy="3429712"/>
          </a:xfrm>
        </p:spPr>
        <p:txBody>
          <a:bodyPr>
            <a:normAutofit fontScale="70000" lnSpcReduction="20000"/>
          </a:bodyPr>
          <a:lstStyle/>
          <a:p>
            <a:pPr marL="340877" lvl="1" indent="0">
              <a:buNone/>
            </a:pPr>
            <a:endParaRPr lang="el-GR" sz="1500" dirty="0">
              <a:solidFill>
                <a:srgbClr val="0D4F8C"/>
              </a:solidFill>
              <a:latin typeface="Trebuchet MS" panose="020B0603020202020204" pitchFamily="34" charset="0"/>
            </a:endParaRPr>
          </a:p>
          <a:p>
            <a:pPr marL="34528" lvl="1" indent="0" algn="just">
              <a:lnSpc>
                <a:spcPct val="120000"/>
              </a:lnSpc>
              <a:spcBef>
                <a:spcPts val="823"/>
              </a:spcBef>
              <a:buNone/>
            </a:pPr>
            <a:r>
              <a:rPr lang="el-GR" sz="1600" dirty="0">
                <a:solidFill>
                  <a:srgbClr val="0D4F8C"/>
                </a:solidFill>
                <a:latin typeface="Trebuchet MS" panose="020B0603020202020204" pitchFamily="34" charset="0"/>
              </a:rPr>
              <a:t>Στο διάγραμμα παρουσιάζεται η εξέλιξη σε επίπεδο συμβάσεων του ΤΑΑ, παράλληλα με την εξέλιξη των Νομικών Δεσμεύσεων του ΠΑΔΚΣ ανά έτος</a:t>
            </a:r>
            <a:r>
              <a:rPr lang="en-US" sz="1600" dirty="0">
                <a:solidFill>
                  <a:srgbClr val="0D4F8C"/>
                </a:solidFill>
                <a:latin typeface="Trebuchet MS" panose="020B0603020202020204" pitchFamily="34" charset="0"/>
              </a:rPr>
              <a:t>.</a:t>
            </a:r>
            <a:endParaRPr lang="el-GR" sz="1600" dirty="0">
              <a:solidFill>
                <a:srgbClr val="0D4F8C"/>
              </a:solidFill>
              <a:latin typeface="Trebuchet MS" panose="020B0603020202020204" pitchFamily="34" charset="0"/>
            </a:endParaRPr>
          </a:p>
          <a:p>
            <a:pPr marL="34528" lvl="1" indent="0" algn="just">
              <a:lnSpc>
                <a:spcPct val="120000"/>
              </a:lnSpc>
              <a:spcBef>
                <a:spcPts val="823"/>
              </a:spcBef>
              <a:buNone/>
            </a:pPr>
            <a:endParaRPr lang="el-GR" sz="1600" dirty="0">
              <a:solidFill>
                <a:srgbClr val="0D4F8C"/>
              </a:solidFill>
              <a:latin typeface="Trebuchet MS" panose="020B0603020202020204" pitchFamily="34" charset="0"/>
            </a:endParaRPr>
          </a:p>
          <a:p>
            <a:pPr marL="34528" lvl="1" indent="0" algn="just">
              <a:lnSpc>
                <a:spcPct val="120000"/>
              </a:lnSpc>
              <a:spcBef>
                <a:spcPts val="823"/>
              </a:spcBef>
              <a:buNone/>
            </a:pPr>
            <a:r>
              <a:rPr lang="el-GR" sz="1600" dirty="0">
                <a:solidFill>
                  <a:srgbClr val="0D4F8C"/>
                </a:solidFill>
                <a:latin typeface="Trebuchet MS" panose="020B0603020202020204" pitchFamily="34" charset="0"/>
              </a:rPr>
              <a:t>Η ενεργοποίηση του ΠΑΔΚΣ ξεκίνησε το 2022 με αρκετά υψηλό ρυθμό και δεν επηρεάστηκε από την ταυτόχρονη διαδικασία του ΤΑΑ.</a:t>
            </a:r>
          </a:p>
          <a:p>
            <a:pPr marL="34528" lvl="1" indent="0" algn="just">
              <a:spcBef>
                <a:spcPts val="823"/>
              </a:spcBef>
              <a:buNone/>
            </a:pPr>
            <a:endParaRPr lang="el-GR" sz="1600" dirty="0">
              <a:solidFill>
                <a:srgbClr val="0D4F8C"/>
              </a:solidFill>
              <a:latin typeface="Trebuchet MS" panose="020B0603020202020204" pitchFamily="34" charset="0"/>
            </a:endParaRPr>
          </a:p>
          <a:p>
            <a:pPr marL="34528" lvl="1" indent="0" algn="just">
              <a:spcBef>
                <a:spcPts val="823"/>
              </a:spcBef>
              <a:buNone/>
            </a:pPr>
            <a:r>
              <a:rPr lang="el-GR" sz="1500" u="sng" dirty="0">
                <a:solidFill>
                  <a:srgbClr val="0D4F8C"/>
                </a:solidFill>
                <a:latin typeface="Trebuchet MS" panose="020B0603020202020204" pitchFamily="34" charset="0"/>
              </a:rPr>
              <a:t>ΣΗΜΕΙΩΣΗ: </a:t>
            </a:r>
          </a:p>
          <a:p>
            <a:pPr marL="0" indent="0" algn="just">
              <a:lnSpc>
                <a:spcPct val="120000"/>
              </a:lnSpc>
              <a:spcBef>
                <a:spcPts val="971"/>
              </a:spcBef>
              <a:buNone/>
            </a:pPr>
            <a:r>
              <a:rPr lang="el-GR" sz="1500" dirty="0">
                <a:solidFill>
                  <a:srgbClr val="0D4F8C"/>
                </a:solidFill>
                <a:latin typeface="Trebuchet MS" panose="020B0603020202020204" pitchFamily="34" charset="0"/>
              </a:rPr>
              <a:t>Ο συντονισμός μεταξύ μέτρων ΤΑΑ – δράσεων ΑΔΚΣ ασκείται από τους αρμόδιους φορείς πολιτικής (Υπουργεία και ΓΓ) και τους σχετικούς δημόσιους οργανισμούς (π.χ. σε περίπτωση κοινών Φορέων Υλοποίησης, όπως η ΔΥΠΑ, τα Ακαδημαϊκά ιδρύματα, </a:t>
            </a:r>
            <a:r>
              <a:rPr lang="el-GR" sz="1500" dirty="0" err="1">
                <a:solidFill>
                  <a:srgbClr val="0D4F8C"/>
                </a:solidFill>
                <a:latin typeface="Trebuchet MS" panose="020B0603020202020204" pitchFamily="34" charset="0"/>
              </a:rPr>
              <a:t>κτλ</a:t>
            </a:r>
            <a:r>
              <a:rPr lang="el-GR" sz="1500">
                <a:solidFill>
                  <a:srgbClr val="0D4F8C"/>
                </a:solidFill>
                <a:latin typeface="Trebuchet MS" panose="020B0603020202020204" pitchFamily="34" charset="0"/>
              </a:rPr>
              <a:t>)  </a:t>
            </a:r>
            <a:endParaRPr lang="el-GR" sz="1500" dirty="0">
              <a:solidFill>
                <a:srgbClr val="0D4F8C"/>
              </a:solidFill>
              <a:latin typeface="Trebuchet MS" panose="020B0603020202020204" pitchFamily="34" charset="0"/>
            </a:endParaRPr>
          </a:p>
          <a:p>
            <a:pPr marL="34528" lvl="1" indent="0">
              <a:spcBef>
                <a:spcPts val="823"/>
              </a:spcBef>
              <a:buNone/>
            </a:pPr>
            <a:endParaRPr lang="el-GR" sz="1500" dirty="0">
              <a:solidFill>
                <a:srgbClr val="0D4F8C"/>
              </a:solidFill>
              <a:latin typeface="Trebuchet MS" panose="020B0603020202020204" pitchFamily="34" charset="0"/>
            </a:endParaRPr>
          </a:p>
        </p:txBody>
      </p:sp>
      <p:pic>
        <p:nvPicPr>
          <p:cNvPr id="3" name="Θέση περιεχομένου 5">
            <a:extLst>
              <a:ext uri="{FF2B5EF4-FFF2-40B4-BE49-F238E27FC236}">
                <a16:creationId xmlns:a16="http://schemas.microsoft.com/office/drawing/2014/main" id="{48B99999-9FA2-5DD2-6FA1-54E5F6BE2F3A}"/>
              </a:ext>
            </a:extLst>
          </p:cNvPr>
          <p:cNvPicPr>
            <a:picLocks noGrp="1" noChangeAspect="1"/>
          </p:cNvPicPr>
          <p:nvPr>
            <p:ph sz="half" idx="2"/>
          </p:nvPr>
        </p:nvPicPr>
        <p:blipFill>
          <a:blip r:embed="rId3"/>
          <a:stretch>
            <a:fillRect/>
          </a:stretch>
        </p:blipFill>
        <p:spPr>
          <a:xfrm>
            <a:off x="4867012" y="1370013"/>
            <a:ext cx="3410476" cy="3262312"/>
          </a:xfrm>
          <a:prstGeom prst="rect">
            <a:avLst/>
          </a:prstGeom>
        </p:spPr>
      </p:pic>
    </p:spTree>
    <p:extLst>
      <p:ext uri="{BB962C8B-B14F-4D97-AF65-F5344CB8AC3E}">
        <p14:creationId xmlns:p14="http://schemas.microsoft.com/office/powerpoint/2010/main" val="379067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0D852-BEFD-4968-CC6D-F6FFB6141C8A}"/>
            </a:ext>
          </a:extLst>
        </p:cNvPr>
        <p:cNvGrpSpPr/>
        <p:nvPr/>
      </p:nvGrpSpPr>
      <p:grpSpPr>
        <a:xfrm>
          <a:off x="0" y="0"/>
          <a:ext cx="0" cy="0"/>
          <a:chOff x="0" y="0"/>
          <a:chExt cx="0" cy="0"/>
        </a:xfrm>
      </p:grpSpPr>
      <p:sp>
        <p:nvSpPr>
          <p:cNvPr id="2" name="Ορθογώνιο 1">
            <a:extLst>
              <a:ext uri="{FF2B5EF4-FFF2-40B4-BE49-F238E27FC236}">
                <a16:creationId xmlns:a16="http://schemas.microsoft.com/office/drawing/2014/main" id="{7B03C003-4160-7851-2CD9-784F950D51FE}"/>
              </a:ext>
            </a:extLst>
          </p:cNvPr>
          <p:cNvSpPr/>
          <p:nvPr/>
        </p:nvSpPr>
        <p:spPr>
          <a:xfrm>
            <a:off x="411830" y="837312"/>
            <a:ext cx="8123541" cy="3062120"/>
          </a:xfrm>
          <a:prstGeom prst="rect">
            <a:avLst/>
          </a:prstGeom>
        </p:spPr>
        <p:txBody>
          <a:bodyPr wrap="square">
            <a:spAutoFit/>
          </a:bodyPr>
          <a:lstStyle/>
          <a:p>
            <a:pPr defTabSz="681717"/>
            <a:endParaRPr lang="en-US" sz="671" dirty="0">
              <a:solidFill>
                <a:prstClr val="black"/>
              </a:solidFill>
              <a:highlight>
                <a:srgbClr val="FFFF00"/>
              </a:highlight>
              <a:latin typeface="Calibri" panose="020F0502020204030204"/>
            </a:endParaRPr>
          </a:p>
          <a:p>
            <a:pPr algn="ctr" defTabSz="681717"/>
            <a:endParaRPr lang="en-US" sz="3200" b="1" dirty="0">
              <a:solidFill>
                <a:srgbClr val="E7E6E6">
                  <a:lumMod val="90000"/>
                </a:srgbClr>
              </a:solidFill>
              <a:latin typeface="Calibri" panose="020F0502020204030204" pitchFamily="34" charset="0"/>
              <a:ea typeface="Calibri" panose="020F0502020204030204" pitchFamily="34" charset="0"/>
            </a:endParaRPr>
          </a:p>
          <a:p>
            <a:pPr algn="ctr" defTabSz="681717"/>
            <a:r>
              <a:rPr lang="el-GR" sz="3200" b="1" dirty="0">
                <a:solidFill>
                  <a:srgbClr val="E7E6E6">
                    <a:lumMod val="90000"/>
                  </a:srgbClr>
                </a:solidFill>
                <a:latin typeface="Calibri" panose="020F0502020204030204" pitchFamily="34" charset="0"/>
                <a:ea typeface="Calibri" panose="020F0502020204030204" pitchFamily="34" charset="0"/>
              </a:rPr>
              <a:t>Ευχαριστούμε</a:t>
            </a:r>
            <a:endParaRPr lang="en-US" sz="3200" b="1" dirty="0">
              <a:solidFill>
                <a:srgbClr val="E7E6E6">
                  <a:lumMod val="90000"/>
                </a:srgbClr>
              </a:solidFill>
              <a:latin typeface="Calibri" panose="020F0502020204030204" pitchFamily="34" charset="0"/>
              <a:ea typeface="Calibri" panose="020F0502020204030204" pitchFamily="34" charset="0"/>
            </a:endParaRPr>
          </a:p>
          <a:p>
            <a:pPr defTabSz="681717"/>
            <a:endParaRPr lang="el-GR" sz="2386" b="1" dirty="0">
              <a:solidFill>
                <a:srgbClr val="E7E6E6">
                  <a:lumMod val="90000"/>
                </a:srgbClr>
              </a:solidFill>
              <a:latin typeface="Calibri" panose="020F0502020204030204" pitchFamily="34" charset="0"/>
            </a:endParaRPr>
          </a:p>
          <a:p>
            <a:pPr algn="ctr" defTabSz="681717"/>
            <a:r>
              <a:rPr lang="el-GR" sz="2088" b="1" dirty="0">
                <a:solidFill>
                  <a:srgbClr val="E7E6E6">
                    <a:lumMod val="90000"/>
                  </a:srgbClr>
                </a:solidFill>
                <a:latin typeface="Calibri" panose="020F0502020204030204" pitchFamily="34" charset="0"/>
              </a:rPr>
              <a:t>Κατερίνα Χριστοφή</a:t>
            </a:r>
          </a:p>
          <a:p>
            <a:pPr algn="ctr" defTabSz="681717"/>
            <a:r>
              <a:rPr lang="en-US" sz="1342" b="1" dirty="0">
                <a:solidFill>
                  <a:prstClr val="white"/>
                </a:solidFill>
                <a:latin typeface="Calibri" panose="020F0502020204030204" pitchFamily="34" charset="0"/>
              </a:rPr>
              <a:t>achristofi@mou.gr</a:t>
            </a:r>
          </a:p>
          <a:p>
            <a:pPr defTabSz="681717"/>
            <a:endParaRPr lang="el-GR" sz="2386" b="1" dirty="0">
              <a:solidFill>
                <a:srgbClr val="70AD47">
                  <a:lumMod val="20000"/>
                  <a:lumOff val="80000"/>
                </a:srgbClr>
              </a:solidFill>
              <a:latin typeface="Calibri" panose="020F0502020204030204" pitchFamily="34" charset="0"/>
            </a:endParaRPr>
          </a:p>
          <a:p>
            <a:pPr defTabSz="681717"/>
            <a:r>
              <a:rPr lang="el-GR" sz="2386" b="1" dirty="0">
                <a:solidFill>
                  <a:srgbClr val="70AD47">
                    <a:lumMod val="20000"/>
                    <a:lumOff val="80000"/>
                  </a:srgbClr>
                </a:solidFill>
                <a:latin typeface="Calibri" panose="020F0502020204030204" pitchFamily="34" charset="0"/>
              </a:rPr>
              <a:t>		</a:t>
            </a:r>
            <a:endParaRPr lang="el-GR" sz="2386" dirty="0">
              <a:solidFill>
                <a:srgbClr val="70AD47">
                  <a:lumMod val="20000"/>
                  <a:lumOff val="80000"/>
                </a:srgbClr>
              </a:solidFill>
              <a:latin typeface="Calibri" panose="020F0502020204030204" pitchFamily="34" charset="0"/>
            </a:endParaRPr>
          </a:p>
          <a:p>
            <a:pPr defTabSz="681717"/>
            <a:endParaRPr lang="el-GR" sz="1640" b="1" dirty="0">
              <a:solidFill>
                <a:prstClr val="black"/>
              </a:solidFill>
              <a:latin typeface="Calibri" panose="020F0502020204030204" pitchFamily="34" charset="0"/>
            </a:endParaRPr>
          </a:p>
        </p:txBody>
      </p:sp>
    </p:spTree>
    <p:extLst>
      <p:ext uri="{BB962C8B-B14F-4D97-AF65-F5344CB8AC3E}">
        <p14:creationId xmlns:p14="http://schemas.microsoft.com/office/powerpoint/2010/main" val="802738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1190172" y="783313"/>
            <a:ext cx="7926742" cy="1629677"/>
          </a:xfrm>
          <a:prstGeom prst="rect">
            <a:avLst/>
          </a:prstGeom>
        </p:spPr>
        <p:txBody>
          <a:bodyPr wrap="square">
            <a:spAutoFit/>
          </a:bodyPr>
          <a:lstStyle/>
          <a:p>
            <a:pPr defTabSz="681717"/>
            <a:endParaRPr lang="en-US" sz="671" dirty="0">
              <a:solidFill>
                <a:prstClr val="black"/>
              </a:solidFill>
              <a:highlight>
                <a:srgbClr val="FFFF00"/>
              </a:highlight>
              <a:latin typeface="Calibri" panose="020F0502020204030204"/>
            </a:endParaRPr>
          </a:p>
          <a:p>
            <a:pPr defTabSz="681717"/>
            <a:endParaRPr lang="en-US" sz="2013" b="1" dirty="0">
              <a:solidFill>
                <a:srgbClr val="E7E6E6">
                  <a:lumMod val="90000"/>
                </a:srgbClr>
              </a:solidFill>
              <a:latin typeface="Calibri" panose="020F0502020204030204" pitchFamily="34" charset="0"/>
              <a:ea typeface="Calibri" panose="020F0502020204030204" pitchFamily="34" charset="0"/>
            </a:endParaRPr>
          </a:p>
          <a:p>
            <a:pPr defTabSz="681717"/>
            <a:r>
              <a:rPr lang="el-GR" sz="2982" b="1" dirty="0">
                <a:solidFill>
                  <a:srgbClr val="E7E6E6">
                    <a:lumMod val="90000"/>
                  </a:srgbClr>
                </a:solidFill>
                <a:latin typeface="Calibri" panose="020F0502020204030204"/>
                <a:ea typeface="Calibri" panose="020F0502020204030204" pitchFamily="34" charset="0"/>
              </a:rPr>
              <a:t>Ενεργοποίηση Προγραμμάτων 2021-2027</a:t>
            </a:r>
          </a:p>
          <a:p>
            <a:pPr defTabSz="681717"/>
            <a:endParaRPr lang="en-US" sz="2982" dirty="0">
              <a:solidFill>
                <a:prstClr val="black"/>
              </a:solidFill>
              <a:highlight>
                <a:srgbClr val="FFFF00"/>
              </a:highlight>
              <a:latin typeface="Calibri" panose="020F0502020204030204"/>
            </a:endParaRPr>
          </a:p>
          <a:p>
            <a:pPr defTabSz="681717"/>
            <a:endParaRPr lang="el-GR" sz="1342" b="1" dirty="0">
              <a:solidFill>
                <a:srgbClr val="70AD47">
                  <a:lumMod val="20000"/>
                  <a:lumOff val="80000"/>
                </a:srgbClr>
              </a:solidFill>
              <a:latin typeface="Calibri" panose="020F0502020204030204" pitchFamily="34" charset="0"/>
            </a:endParaRPr>
          </a:p>
        </p:txBody>
      </p:sp>
    </p:spTree>
    <p:extLst>
      <p:ext uri="{BB962C8B-B14F-4D97-AF65-F5344CB8AC3E}">
        <p14:creationId xmlns:p14="http://schemas.microsoft.com/office/powerpoint/2010/main" val="2906396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9" name="Ευθεία γραμμή σύνδεσης 48">
            <a:extLst>
              <a:ext uri="{FF2B5EF4-FFF2-40B4-BE49-F238E27FC236}">
                <a16:creationId xmlns:a16="http://schemas.microsoft.com/office/drawing/2014/main" id="{9D780E4F-6051-40B9-9471-E256DFC2CC0A}"/>
              </a:ext>
            </a:extLst>
          </p:cNvPr>
          <p:cNvCxnSpPr/>
          <p:nvPr/>
        </p:nvCxnSpPr>
        <p:spPr>
          <a:xfrm>
            <a:off x="0" y="588382"/>
            <a:ext cx="1069076" cy="0"/>
          </a:xfrm>
          <a:prstGeom prst="line">
            <a:avLst/>
          </a:prstGeom>
          <a:ln w="19050">
            <a:solidFill>
              <a:srgbClr val="005E88"/>
            </a:solidFill>
          </a:ln>
        </p:spPr>
        <p:style>
          <a:lnRef idx="1">
            <a:schemeClr val="accent1"/>
          </a:lnRef>
          <a:fillRef idx="0">
            <a:schemeClr val="accent1"/>
          </a:fillRef>
          <a:effectRef idx="0">
            <a:schemeClr val="accent1"/>
          </a:effectRef>
          <a:fontRef idx="minor">
            <a:schemeClr val="tx1"/>
          </a:fontRef>
        </p:style>
      </p:cxnSp>
      <p:sp>
        <p:nvSpPr>
          <p:cNvPr id="50" name="Google Shape;162;p27">
            <a:extLst>
              <a:ext uri="{FF2B5EF4-FFF2-40B4-BE49-F238E27FC236}">
                <a16:creationId xmlns:a16="http://schemas.microsoft.com/office/drawing/2014/main" id="{474313A8-B820-413A-903A-050C5213C111}"/>
              </a:ext>
            </a:extLst>
          </p:cNvPr>
          <p:cNvSpPr txBox="1">
            <a:spLocks/>
          </p:cNvSpPr>
          <p:nvPr/>
        </p:nvSpPr>
        <p:spPr>
          <a:xfrm>
            <a:off x="-1" y="15682"/>
            <a:ext cx="3808323"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l-GR" sz="1800" dirty="0">
                <a:latin typeface="Calibri" panose="020F0502020204030204" pitchFamily="34" charset="0"/>
                <a:ea typeface="Urbanist" panose="020B0604020202020204" charset="0"/>
                <a:cs typeface="Calibri" panose="020F0502020204030204" pitchFamily="34" charset="0"/>
              </a:rPr>
              <a:t>Ενεργοποίηση Τομεακών και Περιφερειακών Προγραμμάτων</a:t>
            </a:r>
          </a:p>
        </p:txBody>
      </p:sp>
      <p:sp>
        <p:nvSpPr>
          <p:cNvPr id="2" name="Google Shape;162;p27">
            <a:extLst>
              <a:ext uri="{FF2B5EF4-FFF2-40B4-BE49-F238E27FC236}">
                <a16:creationId xmlns:a16="http://schemas.microsoft.com/office/drawing/2014/main" id="{11C16173-01C5-FF70-E29B-7C38C0560510}"/>
              </a:ext>
            </a:extLst>
          </p:cNvPr>
          <p:cNvSpPr txBox="1">
            <a:spLocks/>
          </p:cNvSpPr>
          <p:nvPr/>
        </p:nvSpPr>
        <p:spPr>
          <a:xfrm>
            <a:off x="7858859" y="4377613"/>
            <a:ext cx="1077618" cy="47062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n-US" sz="900" dirty="0">
                <a:latin typeface="Calibri" panose="020F0502020204030204" pitchFamily="34" charset="0"/>
                <a:ea typeface="Urbanist" panose="020B0604020202020204" charset="0"/>
                <a:cs typeface="Calibri" panose="020F0502020204030204" pitchFamily="34" charset="0"/>
              </a:rPr>
              <a:t>Data 10/11/2025</a:t>
            </a:r>
            <a:endParaRPr lang="el-GR" sz="900" dirty="0">
              <a:latin typeface="Calibri" panose="020F0502020204030204" pitchFamily="34" charset="0"/>
              <a:ea typeface="Urbanist" panose="020B0604020202020204" charset="0"/>
              <a:cs typeface="Calibri" panose="020F0502020204030204" pitchFamily="34" charset="0"/>
            </a:endParaRPr>
          </a:p>
        </p:txBody>
      </p:sp>
      <p:pic>
        <p:nvPicPr>
          <p:cNvPr id="5" name="Εικόνα 7">
            <a:extLst>
              <a:ext uri="{FF2B5EF4-FFF2-40B4-BE49-F238E27FC236}">
                <a16:creationId xmlns:a16="http://schemas.microsoft.com/office/drawing/2014/main" id="{E48492CF-133B-87F7-BADA-277235191059}"/>
              </a:ext>
            </a:extLst>
          </p:cNvPr>
          <p:cNvPicPr>
            <a:picLocks noChangeAspect="1"/>
          </p:cNvPicPr>
          <p:nvPr/>
        </p:nvPicPr>
        <p:blipFill>
          <a:blip r:embed="rId3"/>
          <a:stretch>
            <a:fillRect/>
          </a:stretch>
        </p:blipFill>
        <p:spPr>
          <a:xfrm>
            <a:off x="3027450" y="4509285"/>
            <a:ext cx="2750780" cy="544588"/>
          </a:xfrm>
          <a:prstGeom prst="rect">
            <a:avLst/>
          </a:prstGeom>
        </p:spPr>
      </p:pic>
      <p:pic>
        <p:nvPicPr>
          <p:cNvPr id="3" name="Εικόνα 2">
            <a:extLst>
              <a:ext uri="{FF2B5EF4-FFF2-40B4-BE49-F238E27FC236}">
                <a16:creationId xmlns:a16="http://schemas.microsoft.com/office/drawing/2014/main" id="{1F692A7C-EBC4-7B05-5B60-41AAB4AF451C}"/>
              </a:ext>
            </a:extLst>
          </p:cNvPr>
          <p:cNvPicPr>
            <a:picLocks noChangeAspect="1"/>
          </p:cNvPicPr>
          <p:nvPr/>
        </p:nvPicPr>
        <p:blipFill>
          <a:blip r:embed="rId4"/>
          <a:stretch>
            <a:fillRect/>
          </a:stretch>
        </p:blipFill>
        <p:spPr>
          <a:xfrm>
            <a:off x="612250" y="787181"/>
            <a:ext cx="7736620" cy="3722104"/>
          </a:xfrm>
          <a:prstGeom prst="rect">
            <a:avLst/>
          </a:prstGeom>
        </p:spPr>
      </p:pic>
    </p:spTree>
    <p:extLst>
      <p:ext uri="{BB962C8B-B14F-4D97-AF65-F5344CB8AC3E}">
        <p14:creationId xmlns:p14="http://schemas.microsoft.com/office/powerpoint/2010/main" val="39848094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746C5-F20D-74B5-0E08-2E6EE352ED1E}"/>
            </a:ext>
          </a:extLst>
        </p:cNvPr>
        <p:cNvGrpSpPr/>
        <p:nvPr/>
      </p:nvGrpSpPr>
      <p:grpSpPr>
        <a:xfrm>
          <a:off x="0" y="0"/>
          <a:ext cx="0" cy="0"/>
          <a:chOff x="0" y="0"/>
          <a:chExt cx="0" cy="0"/>
        </a:xfrm>
      </p:grpSpPr>
      <p:cxnSp>
        <p:nvCxnSpPr>
          <p:cNvPr id="49" name="Ευθεία γραμμή σύνδεσης 48">
            <a:extLst>
              <a:ext uri="{FF2B5EF4-FFF2-40B4-BE49-F238E27FC236}">
                <a16:creationId xmlns:a16="http://schemas.microsoft.com/office/drawing/2014/main" id="{0AF8E7D3-9000-8ACC-8CFE-7989545DEBBA}"/>
              </a:ext>
            </a:extLst>
          </p:cNvPr>
          <p:cNvCxnSpPr/>
          <p:nvPr/>
        </p:nvCxnSpPr>
        <p:spPr>
          <a:xfrm>
            <a:off x="0" y="733855"/>
            <a:ext cx="1069076" cy="0"/>
          </a:xfrm>
          <a:prstGeom prst="line">
            <a:avLst/>
          </a:prstGeom>
          <a:ln w="19050">
            <a:solidFill>
              <a:srgbClr val="005E88"/>
            </a:solidFill>
          </a:ln>
        </p:spPr>
        <p:style>
          <a:lnRef idx="1">
            <a:schemeClr val="accent1"/>
          </a:lnRef>
          <a:fillRef idx="0">
            <a:schemeClr val="accent1"/>
          </a:fillRef>
          <a:effectRef idx="0">
            <a:schemeClr val="accent1"/>
          </a:effectRef>
          <a:fontRef idx="minor">
            <a:schemeClr val="tx1"/>
          </a:fontRef>
        </p:style>
      </p:cxnSp>
      <p:sp>
        <p:nvSpPr>
          <p:cNvPr id="50" name="Google Shape;162;p27">
            <a:extLst>
              <a:ext uri="{FF2B5EF4-FFF2-40B4-BE49-F238E27FC236}">
                <a16:creationId xmlns:a16="http://schemas.microsoft.com/office/drawing/2014/main" id="{D9981078-FAF1-C5DD-0CC6-F9B35A6BC3DC}"/>
              </a:ext>
            </a:extLst>
          </p:cNvPr>
          <p:cNvSpPr txBox="1">
            <a:spLocks/>
          </p:cNvSpPr>
          <p:nvPr/>
        </p:nvSpPr>
        <p:spPr>
          <a:xfrm>
            <a:off x="0" y="161155"/>
            <a:ext cx="494919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l-GR" sz="1800" dirty="0">
                <a:latin typeface="Calibri" panose="020F0502020204030204" pitchFamily="34" charset="0"/>
                <a:ea typeface="Urbanist" panose="020B0604020202020204" charset="0"/>
                <a:cs typeface="Calibri" panose="020F0502020204030204" pitchFamily="34" charset="0"/>
              </a:rPr>
              <a:t>Ενεργοποίηση </a:t>
            </a:r>
            <a:r>
              <a:rPr lang="el-GR" sz="1800" dirty="0">
                <a:solidFill>
                  <a:srgbClr val="005E88"/>
                </a:solidFill>
                <a:latin typeface="Calibri" panose="020F0502020204030204" pitchFamily="34" charset="0"/>
                <a:ea typeface="Urbanist" panose="020B0604020202020204" charset="0"/>
                <a:cs typeface="Calibri" panose="020F0502020204030204" pitchFamily="34" charset="0"/>
              </a:rPr>
              <a:t>Ταμείων</a:t>
            </a:r>
          </a:p>
        </p:txBody>
      </p:sp>
      <p:sp>
        <p:nvSpPr>
          <p:cNvPr id="2" name="Google Shape;162;p27">
            <a:extLst>
              <a:ext uri="{FF2B5EF4-FFF2-40B4-BE49-F238E27FC236}">
                <a16:creationId xmlns:a16="http://schemas.microsoft.com/office/drawing/2014/main" id="{379B026C-5F37-A860-BDFD-7663C9852D7F}"/>
              </a:ext>
            </a:extLst>
          </p:cNvPr>
          <p:cNvSpPr txBox="1">
            <a:spLocks/>
          </p:cNvSpPr>
          <p:nvPr/>
        </p:nvSpPr>
        <p:spPr>
          <a:xfrm>
            <a:off x="7858859" y="4377613"/>
            <a:ext cx="1077618" cy="47062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n-US" sz="900" dirty="0">
                <a:latin typeface="Calibri" panose="020F0502020204030204" pitchFamily="34" charset="0"/>
                <a:ea typeface="Urbanist" panose="020B0604020202020204" charset="0"/>
                <a:cs typeface="Calibri" panose="020F0502020204030204" pitchFamily="34" charset="0"/>
              </a:rPr>
              <a:t>Data 10/11/2025</a:t>
            </a:r>
            <a:endParaRPr lang="el-GR" sz="900" dirty="0">
              <a:latin typeface="Calibri" panose="020F0502020204030204" pitchFamily="34" charset="0"/>
              <a:ea typeface="Urbanist" panose="020B0604020202020204" charset="0"/>
              <a:cs typeface="Calibri" panose="020F0502020204030204" pitchFamily="34" charset="0"/>
            </a:endParaRPr>
          </a:p>
        </p:txBody>
      </p:sp>
      <p:pic>
        <p:nvPicPr>
          <p:cNvPr id="3" name="Εικόνα 7">
            <a:extLst>
              <a:ext uri="{FF2B5EF4-FFF2-40B4-BE49-F238E27FC236}">
                <a16:creationId xmlns:a16="http://schemas.microsoft.com/office/drawing/2014/main" id="{2EF4C5D8-BD51-ADD1-2CEC-BD78F406F08F}"/>
              </a:ext>
            </a:extLst>
          </p:cNvPr>
          <p:cNvPicPr>
            <a:picLocks noChangeAspect="1"/>
          </p:cNvPicPr>
          <p:nvPr/>
        </p:nvPicPr>
        <p:blipFill>
          <a:blip r:embed="rId3"/>
          <a:stretch>
            <a:fillRect/>
          </a:stretch>
        </p:blipFill>
        <p:spPr>
          <a:xfrm>
            <a:off x="3027450" y="4509285"/>
            <a:ext cx="2750780" cy="544588"/>
          </a:xfrm>
          <a:prstGeom prst="rect">
            <a:avLst/>
          </a:prstGeom>
        </p:spPr>
      </p:pic>
      <p:pic>
        <p:nvPicPr>
          <p:cNvPr id="4" name="Εικόνα 3">
            <a:extLst>
              <a:ext uri="{FF2B5EF4-FFF2-40B4-BE49-F238E27FC236}">
                <a16:creationId xmlns:a16="http://schemas.microsoft.com/office/drawing/2014/main" id="{DA2BD061-A377-2764-513F-D060A43DCEA1}"/>
              </a:ext>
            </a:extLst>
          </p:cNvPr>
          <p:cNvPicPr>
            <a:picLocks noChangeAspect="1"/>
          </p:cNvPicPr>
          <p:nvPr/>
        </p:nvPicPr>
        <p:blipFill>
          <a:blip r:embed="rId4"/>
          <a:stretch>
            <a:fillRect/>
          </a:stretch>
        </p:blipFill>
        <p:spPr>
          <a:xfrm>
            <a:off x="620202" y="802101"/>
            <a:ext cx="7919499" cy="3707184"/>
          </a:xfrm>
          <a:prstGeom prst="rect">
            <a:avLst/>
          </a:prstGeom>
        </p:spPr>
      </p:pic>
    </p:spTree>
    <p:extLst>
      <p:ext uri="{BB962C8B-B14F-4D97-AF65-F5344CB8AC3E}">
        <p14:creationId xmlns:p14="http://schemas.microsoft.com/office/powerpoint/2010/main" val="2308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5E38EA-4521-F08E-B1B4-82C9ECA95AC0}"/>
            </a:ext>
          </a:extLst>
        </p:cNvPr>
        <p:cNvGrpSpPr/>
        <p:nvPr/>
      </p:nvGrpSpPr>
      <p:grpSpPr>
        <a:xfrm>
          <a:off x="0" y="0"/>
          <a:ext cx="0" cy="0"/>
          <a:chOff x="0" y="0"/>
          <a:chExt cx="0" cy="0"/>
        </a:xfrm>
      </p:grpSpPr>
      <p:cxnSp>
        <p:nvCxnSpPr>
          <p:cNvPr id="49" name="Ευθεία γραμμή σύνδεσης 48">
            <a:extLst>
              <a:ext uri="{FF2B5EF4-FFF2-40B4-BE49-F238E27FC236}">
                <a16:creationId xmlns:a16="http://schemas.microsoft.com/office/drawing/2014/main" id="{F3C1B952-E564-6C88-E07A-2BFC6C8B9B3B}"/>
              </a:ext>
            </a:extLst>
          </p:cNvPr>
          <p:cNvCxnSpPr/>
          <p:nvPr/>
        </p:nvCxnSpPr>
        <p:spPr>
          <a:xfrm>
            <a:off x="0" y="588382"/>
            <a:ext cx="1069076" cy="0"/>
          </a:xfrm>
          <a:prstGeom prst="line">
            <a:avLst/>
          </a:prstGeom>
          <a:ln w="19050">
            <a:solidFill>
              <a:srgbClr val="005E88"/>
            </a:solidFill>
          </a:ln>
        </p:spPr>
        <p:style>
          <a:lnRef idx="1">
            <a:schemeClr val="accent1"/>
          </a:lnRef>
          <a:fillRef idx="0">
            <a:schemeClr val="accent1"/>
          </a:fillRef>
          <a:effectRef idx="0">
            <a:schemeClr val="accent1"/>
          </a:effectRef>
          <a:fontRef idx="minor">
            <a:schemeClr val="tx1"/>
          </a:fontRef>
        </p:style>
      </p:cxnSp>
      <p:sp>
        <p:nvSpPr>
          <p:cNvPr id="50" name="Google Shape;162;p27">
            <a:extLst>
              <a:ext uri="{FF2B5EF4-FFF2-40B4-BE49-F238E27FC236}">
                <a16:creationId xmlns:a16="http://schemas.microsoft.com/office/drawing/2014/main" id="{6CDD5409-47F6-9A83-3F49-C199D1C69872}"/>
              </a:ext>
            </a:extLst>
          </p:cNvPr>
          <p:cNvSpPr txBox="1">
            <a:spLocks/>
          </p:cNvSpPr>
          <p:nvPr/>
        </p:nvSpPr>
        <p:spPr>
          <a:xfrm>
            <a:off x="0" y="15682"/>
            <a:ext cx="4949190" cy="5727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l-GR" sz="1800" dirty="0">
                <a:latin typeface="Calibri" panose="020F0502020204030204" pitchFamily="34" charset="0"/>
                <a:ea typeface="Urbanist" panose="020B0604020202020204" charset="0"/>
                <a:cs typeface="Calibri" panose="020F0502020204030204" pitchFamily="34" charset="0"/>
              </a:rPr>
              <a:t>Ενεργοποίηση Στόχων Πολιτικής</a:t>
            </a:r>
          </a:p>
        </p:txBody>
      </p:sp>
      <p:sp>
        <p:nvSpPr>
          <p:cNvPr id="7" name="Google Shape;162;p27">
            <a:extLst>
              <a:ext uri="{FF2B5EF4-FFF2-40B4-BE49-F238E27FC236}">
                <a16:creationId xmlns:a16="http://schemas.microsoft.com/office/drawing/2014/main" id="{670115CA-FDE5-4EAC-7A76-4F02656663C5}"/>
              </a:ext>
            </a:extLst>
          </p:cNvPr>
          <p:cNvSpPr txBox="1">
            <a:spLocks/>
          </p:cNvSpPr>
          <p:nvPr/>
        </p:nvSpPr>
        <p:spPr>
          <a:xfrm>
            <a:off x="7858859" y="4377613"/>
            <a:ext cx="1077618" cy="470624"/>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n-US" sz="900" dirty="0">
                <a:latin typeface="Calibri" panose="020F0502020204030204" pitchFamily="34" charset="0"/>
                <a:ea typeface="Urbanist" panose="020B0604020202020204" charset="0"/>
                <a:cs typeface="Calibri" panose="020F0502020204030204" pitchFamily="34" charset="0"/>
              </a:rPr>
              <a:t>Data 10/11/2025</a:t>
            </a:r>
            <a:endParaRPr lang="el-GR" sz="900" dirty="0">
              <a:latin typeface="Calibri" panose="020F0502020204030204" pitchFamily="34" charset="0"/>
              <a:ea typeface="Urbanist" panose="020B0604020202020204" charset="0"/>
              <a:cs typeface="Calibri" panose="020F0502020204030204" pitchFamily="34" charset="0"/>
            </a:endParaRPr>
          </a:p>
        </p:txBody>
      </p:sp>
      <p:pic>
        <p:nvPicPr>
          <p:cNvPr id="8" name="Εικόνα 7">
            <a:extLst>
              <a:ext uri="{FF2B5EF4-FFF2-40B4-BE49-F238E27FC236}">
                <a16:creationId xmlns:a16="http://schemas.microsoft.com/office/drawing/2014/main" id="{154305DE-E1C0-BD12-CC8A-95D4ABD54CDD}"/>
              </a:ext>
            </a:extLst>
          </p:cNvPr>
          <p:cNvPicPr>
            <a:picLocks noChangeAspect="1"/>
          </p:cNvPicPr>
          <p:nvPr/>
        </p:nvPicPr>
        <p:blipFill>
          <a:blip r:embed="rId3"/>
          <a:stretch>
            <a:fillRect/>
          </a:stretch>
        </p:blipFill>
        <p:spPr>
          <a:xfrm>
            <a:off x="3027450" y="4509285"/>
            <a:ext cx="2750780" cy="544588"/>
          </a:xfrm>
          <a:prstGeom prst="rect">
            <a:avLst/>
          </a:prstGeom>
        </p:spPr>
      </p:pic>
      <p:pic>
        <p:nvPicPr>
          <p:cNvPr id="2" name="Εικόνα 1">
            <a:extLst>
              <a:ext uri="{FF2B5EF4-FFF2-40B4-BE49-F238E27FC236}">
                <a16:creationId xmlns:a16="http://schemas.microsoft.com/office/drawing/2014/main" id="{92FD08B1-311E-BD87-2969-28C47922DADD}"/>
              </a:ext>
            </a:extLst>
          </p:cNvPr>
          <p:cNvPicPr>
            <a:picLocks noChangeAspect="1"/>
          </p:cNvPicPr>
          <p:nvPr/>
        </p:nvPicPr>
        <p:blipFill>
          <a:blip r:embed="rId4"/>
          <a:stretch>
            <a:fillRect/>
          </a:stretch>
        </p:blipFill>
        <p:spPr>
          <a:xfrm>
            <a:off x="707666" y="652007"/>
            <a:ext cx="7824084" cy="3864310"/>
          </a:xfrm>
          <a:prstGeom prst="rect">
            <a:avLst/>
          </a:prstGeom>
        </p:spPr>
      </p:pic>
    </p:spTree>
    <p:extLst>
      <p:ext uri="{BB962C8B-B14F-4D97-AF65-F5344CB8AC3E}">
        <p14:creationId xmlns:p14="http://schemas.microsoft.com/office/powerpoint/2010/main" val="1874901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596878" y="1006059"/>
            <a:ext cx="7985160" cy="1491947"/>
          </a:xfrm>
          <a:prstGeom prst="rect">
            <a:avLst/>
          </a:prstGeom>
        </p:spPr>
        <p:txBody>
          <a:bodyPr wrap="square">
            <a:spAutoFit/>
          </a:bodyPr>
          <a:lstStyle/>
          <a:p>
            <a:pPr defTabSz="681717"/>
            <a:endParaRPr lang="el-GR" sz="2460" b="1" dirty="0">
              <a:solidFill>
                <a:srgbClr val="70AD47">
                  <a:lumMod val="20000"/>
                  <a:lumOff val="80000"/>
                </a:srgbClr>
              </a:solidFill>
              <a:latin typeface="Calibri" panose="020F0502020204030204" pitchFamily="34" charset="0"/>
              <a:ea typeface="Calibri" panose="020F0502020204030204" pitchFamily="34" charset="0"/>
            </a:endParaRPr>
          </a:p>
          <a:p>
            <a:pPr defTabSz="681717"/>
            <a:r>
              <a:rPr lang="el-GR" sz="2982" b="1" dirty="0">
                <a:solidFill>
                  <a:srgbClr val="70AD47">
                    <a:lumMod val="20000"/>
                    <a:lumOff val="80000"/>
                  </a:srgbClr>
                </a:solidFill>
                <a:latin typeface="Calibri" panose="020F0502020204030204" pitchFamily="34" charset="0"/>
                <a:ea typeface="Calibri" panose="020F0502020204030204" pitchFamily="34" charset="0"/>
              </a:rPr>
              <a:t>Νέες προτεραιότητες - Αναθεώρηση Προγραμμάτων 2021-2027</a:t>
            </a:r>
            <a:endParaRPr lang="en-US" sz="2982" b="1" dirty="0">
              <a:solidFill>
                <a:srgbClr val="70AD47">
                  <a:lumMod val="20000"/>
                  <a:lumOff val="80000"/>
                </a:srgbClr>
              </a:solidFill>
              <a:latin typeface="Calibri" panose="020F0502020204030204" pitchFamily="34" charset="0"/>
              <a:ea typeface="Calibri" panose="020F0502020204030204" pitchFamily="34" charset="0"/>
            </a:endParaRPr>
          </a:p>
          <a:p>
            <a:pPr defTabSz="681717"/>
            <a:endParaRPr lang="el-GR" sz="671" dirty="0">
              <a:solidFill>
                <a:prstClr val="white"/>
              </a:solidFill>
              <a:latin typeface="Calibri" panose="020F0502020204030204"/>
            </a:endParaRPr>
          </a:p>
        </p:txBody>
      </p:sp>
    </p:spTree>
    <p:extLst>
      <p:ext uri="{BB962C8B-B14F-4D97-AF65-F5344CB8AC3E}">
        <p14:creationId xmlns:p14="http://schemas.microsoft.com/office/powerpoint/2010/main" val="9374436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E2C8D4-1AF8-9A02-F56F-5B5464D9ED2B}"/>
            </a:ext>
          </a:extLst>
        </p:cNvPr>
        <p:cNvGrpSpPr/>
        <p:nvPr/>
      </p:nvGrpSpPr>
      <p:grpSpPr>
        <a:xfrm>
          <a:off x="0" y="0"/>
          <a:ext cx="0" cy="0"/>
          <a:chOff x="0" y="0"/>
          <a:chExt cx="0" cy="0"/>
        </a:xfrm>
      </p:grpSpPr>
      <p:cxnSp>
        <p:nvCxnSpPr>
          <p:cNvPr id="49" name="Ευθεία γραμμή σύνδεσης 48">
            <a:extLst>
              <a:ext uri="{FF2B5EF4-FFF2-40B4-BE49-F238E27FC236}">
                <a16:creationId xmlns:a16="http://schemas.microsoft.com/office/drawing/2014/main" id="{FDB6941A-721A-70D7-0258-291DE92518A3}"/>
              </a:ext>
            </a:extLst>
          </p:cNvPr>
          <p:cNvCxnSpPr/>
          <p:nvPr/>
        </p:nvCxnSpPr>
        <p:spPr>
          <a:xfrm>
            <a:off x="0" y="588382"/>
            <a:ext cx="1069076" cy="0"/>
          </a:xfrm>
          <a:prstGeom prst="line">
            <a:avLst/>
          </a:prstGeom>
          <a:ln w="19050">
            <a:solidFill>
              <a:srgbClr val="005E88"/>
            </a:solidFill>
          </a:ln>
        </p:spPr>
        <p:style>
          <a:lnRef idx="1">
            <a:schemeClr val="accent1"/>
          </a:lnRef>
          <a:fillRef idx="0">
            <a:schemeClr val="accent1"/>
          </a:fillRef>
          <a:effectRef idx="0">
            <a:schemeClr val="accent1"/>
          </a:effectRef>
          <a:fontRef idx="minor">
            <a:schemeClr val="tx1"/>
          </a:fontRef>
        </p:style>
      </p:cxnSp>
      <p:sp>
        <p:nvSpPr>
          <p:cNvPr id="50" name="Google Shape;162;p27">
            <a:extLst>
              <a:ext uri="{FF2B5EF4-FFF2-40B4-BE49-F238E27FC236}">
                <a16:creationId xmlns:a16="http://schemas.microsoft.com/office/drawing/2014/main" id="{DF7B7912-E601-B0B8-B331-FFD7283A9BBF}"/>
              </a:ext>
            </a:extLst>
          </p:cNvPr>
          <p:cNvSpPr txBox="1">
            <a:spLocks/>
          </p:cNvSpPr>
          <p:nvPr/>
        </p:nvSpPr>
        <p:spPr>
          <a:xfrm>
            <a:off x="-1" y="15682"/>
            <a:ext cx="5306291" cy="5254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l-GR" sz="1800" dirty="0">
                <a:latin typeface="Calibri" panose="020F0502020204030204" pitchFamily="34" charset="0"/>
                <a:ea typeface="Urbanist" panose="020B0604020202020204" charset="0"/>
                <a:cs typeface="Calibri" panose="020F0502020204030204" pitchFamily="34" charset="0"/>
              </a:rPr>
              <a:t>Ενδιάμεση Αναθεώρηση </a:t>
            </a:r>
            <a:r>
              <a:rPr lang="en-US" sz="1800" dirty="0">
                <a:latin typeface="Calibri" panose="020F0502020204030204" pitchFamily="34" charset="0"/>
                <a:ea typeface="Urbanist" panose="020B0604020202020204" charset="0"/>
                <a:cs typeface="Calibri" panose="020F0502020204030204" pitchFamily="34" charset="0"/>
              </a:rPr>
              <a:t>– E</a:t>
            </a:r>
            <a:r>
              <a:rPr lang="el-GR" sz="1800" dirty="0">
                <a:latin typeface="Calibri" panose="020F0502020204030204" pitchFamily="34" charset="0"/>
                <a:ea typeface="Urbanist" panose="020B0604020202020204" charset="0"/>
                <a:cs typeface="Calibri" panose="020F0502020204030204" pitchFamily="34" charset="0"/>
              </a:rPr>
              <a:t>ΣΠ</a:t>
            </a:r>
            <a:r>
              <a:rPr lang="en-US" sz="1800" dirty="0">
                <a:latin typeface="Calibri" panose="020F0502020204030204" pitchFamily="34" charset="0"/>
                <a:ea typeface="Urbanist" panose="020B0604020202020204" charset="0"/>
                <a:cs typeface="Calibri" panose="020F0502020204030204" pitchFamily="34" charset="0"/>
              </a:rPr>
              <a:t>A 2021-2027 </a:t>
            </a:r>
          </a:p>
        </p:txBody>
      </p:sp>
      <p:sp>
        <p:nvSpPr>
          <p:cNvPr id="39" name="TextBox 38">
            <a:extLst>
              <a:ext uri="{FF2B5EF4-FFF2-40B4-BE49-F238E27FC236}">
                <a16:creationId xmlns:a16="http://schemas.microsoft.com/office/drawing/2014/main" id="{67BC3617-8A7A-4199-B36D-506AA041D675}"/>
              </a:ext>
            </a:extLst>
          </p:cNvPr>
          <p:cNvSpPr txBox="1"/>
          <p:nvPr/>
        </p:nvSpPr>
        <p:spPr>
          <a:xfrm>
            <a:off x="3401362" y="1448302"/>
            <a:ext cx="5168191" cy="2677656"/>
          </a:xfrm>
          <a:prstGeom prst="rect">
            <a:avLst/>
          </a:prstGeom>
          <a:noFill/>
          <a:ln w="22225" cmpd="sng">
            <a:solidFill>
              <a:srgbClr val="669900"/>
            </a:solidFill>
            <a:prstDash val="sysDot"/>
          </a:ln>
        </p:spPr>
        <p:txBody>
          <a:bodyPr wrap="square">
            <a:spAutoFit/>
          </a:bodyPr>
          <a:lstStyle>
            <a:defPPr marR="0" lvl="0" algn="l" rtl="0">
              <a:lnSpc>
                <a:spcPct val="100000"/>
              </a:lnSpc>
              <a:spcBef>
                <a:spcPts val="0"/>
              </a:spcBef>
              <a:spcAft>
                <a:spcPts val="0"/>
              </a:spcAft>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r>
              <a:rPr lang="el-GR" sz="1800" dirty="0">
                <a:solidFill>
                  <a:srgbClr val="00BFDF"/>
                </a:solidFill>
                <a:latin typeface="Calibri" panose="020F0502020204030204" pitchFamily="34" charset="0"/>
                <a:cs typeface="Calibri" panose="020F0502020204030204" pitchFamily="34" charset="0"/>
              </a:rPr>
              <a:t>Προτεραιότητες:</a:t>
            </a:r>
            <a:r>
              <a:rPr lang="el-GR" sz="2400" dirty="0">
                <a:solidFill>
                  <a:srgbClr val="00BFDF"/>
                </a:solidFill>
                <a:latin typeface="Calibri" panose="020F0502020204030204" pitchFamily="34" charset="0"/>
                <a:cs typeface="Calibri" panose="020F0502020204030204" pitchFamily="34" charset="0"/>
              </a:rPr>
              <a:t> </a:t>
            </a:r>
            <a:endParaRPr lang="en-US" sz="2400" dirty="0">
              <a:solidFill>
                <a:srgbClr val="00BFDF"/>
              </a:solidFill>
              <a:latin typeface="Calibri" panose="020F0502020204030204" pitchFamily="34" charset="0"/>
              <a:cs typeface="Calibri" panose="020F0502020204030204" pitchFamily="34" charset="0"/>
            </a:endParaRPr>
          </a:p>
          <a:p>
            <a:endParaRPr lang="en-US" sz="1800" dirty="0">
              <a:solidFill>
                <a:srgbClr val="00BFDF"/>
              </a:solidFill>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Ενίσχυση ανταγωνιστικότητας - </a:t>
            </a:r>
            <a:r>
              <a:rPr lang="en-US" b="0" dirty="0">
                <a:latin typeface="Calibri" panose="020F0502020204030204" pitchFamily="34" charset="0"/>
                <a:cs typeface="Calibri" panose="020F0502020204030204" pitchFamily="34" charset="0"/>
              </a:rPr>
              <a:t>STEP</a:t>
            </a: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Στήριξη άμυνας και ασφάλειας </a:t>
            </a:r>
            <a:endParaRPr lang="en-US" b="0" dirty="0">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Βιώσιμη στέγαση</a:t>
            </a:r>
            <a:endParaRPr lang="en-US" b="0" dirty="0">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Ασφαλής πρόσβαση στο νερό και βιώσιμη διαχείριση και ανθεκτικότητα των υδάτινων πόρων</a:t>
            </a:r>
            <a:endParaRPr lang="en-US" b="0" dirty="0">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Επιτάχυνση ενεργειακής Μετάβασης</a:t>
            </a:r>
            <a:endParaRPr lang="en-US" b="0" dirty="0">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b="0" dirty="0">
                <a:latin typeface="Calibri" panose="020F0502020204030204" pitchFamily="34" charset="0"/>
                <a:cs typeface="Calibri" panose="020F0502020204030204" pitchFamily="34" charset="0"/>
              </a:rPr>
              <a:t>Ενίσχυση δεξιοτήτων σε κρίσιμους τομείς</a:t>
            </a:r>
            <a:endParaRPr lang="en-US" b="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p:txBody>
      </p:sp>
      <p:sp>
        <p:nvSpPr>
          <p:cNvPr id="43" name="TextBox 42">
            <a:extLst>
              <a:ext uri="{FF2B5EF4-FFF2-40B4-BE49-F238E27FC236}">
                <a16:creationId xmlns:a16="http://schemas.microsoft.com/office/drawing/2014/main" id="{CA7B447D-7D48-3E90-0841-2D7C66297DAC}"/>
              </a:ext>
            </a:extLst>
          </p:cNvPr>
          <p:cNvSpPr txBox="1"/>
          <p:nvPr/>
        </p:nvSpPr>
        <p:spPr>
          <a:xfrm>
            <a:off x="613160" y="947239"/>
            <a:ext cx="1167662" cy="340519"/>
          </a:xfrm>
          <a:prstGeom prst="roundRect">
            <a:avLst/>
          </a:prstGeom>
          <a:solidFill>
            <a:srgbClr val="669900"/>
          </a:solidFill>
        </p:spPr>
        <p:txBody>
          <a:bodyPr wrap="square">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n-US" sz="1400" dirty="0">
                <a:solidFill>
                  <a:schemeClr val="bg1"/>
                </a:solidFill>
                <a:latin typeface="Calibri" panose="020F0502020204030204" pitchFamily="34" charset="0"/>
                <a:cs typeface="Calibri" panose="020F0502020204030204" pitchFamily="34" charset="0"/>
              </a:rPr>
              <a:t>A</a:t>
            </a:r>
            <a:r>
              <a:rPr lang="el-GR" sz="1400" dirty="0">
                <a:solidFill>
                  <a:schemeClr val="bg1"/>
                </a:solidFill>
                <a:latin typeface="Calibri" panose="020F0502020204030204" pitchFamily="34" charset="0"/>
                <a:cs typeface="Calibri" panose="020F0502020204030204" pitchFamily="34" charset="0"/>
              </a:rPr>
              <a:t> Φάση</a:t>
            </a:r>
          </a:p>
        </p:txBody>
      </p:sp>
      <p:sp>
        <p:nvSpPr>
          <p:cNvPr id="70" name="TextBox 69">
            <a:extLst>
              <a:ext uri="{FF2B5EF4-FFF2-40B4-BE49-F238E27FC236}">
                <a16:creationId xmlns:a16="http://schemas.microsoft.com/office/drawing/2014/main" id="{9ED22E5A-6BAB-1F8D-8811-6E51252EB41A}"/>
              </a:ext>
            </a:extLst>
          </p:cNvPr>
          <p:cNvSpPr txBox="1"/>
          <p:nvPr/>
        </p:nvSpPr>
        <p:spPr>
          <a:xfrm>
            <a:off x="613160" y="2106804"/>
            <a:ext cx="1122635" cy="340519"/>
          </a:xfrm>
          <a:prstGeom prst="roundRect">
            <a:avLst/>
          </a:prstGeom>
          <a:solidFill>
            <a:srgbClr val="669900"/>
          </a:solidFill>
        </p:spPr>
        <p:txBody>
          <a:bodyPr wrap="square">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n-US" sz="1400" dirty="0">
                <a:solidFill>
                  <a:schemeClr val="bg1"/>
                </a:solidFill>
                <a:latin typeface="Calibri" panose="020F0502020204030204" pitchFamily="34" charset="0"/>
                <a:cs typeface="Calibri" panose="020F0502020204030204" pitchFamily="34" charset="0"/>
              </a:rPr>
              <a:t>B</a:t>
            </a:r>
            <a:r>
              <a:rPr lang="el-GR" sz="1400" dirty="0">
                <a:solidFill>
                  <a:schemeClr val="bg1"/>
                </a:solidFill>
                <a:latin typeface="Calibri" panose="020F0502020204030204" pitchFamily="34" charset="0"/>
                <a:cs typeface="Calibri" panose="020F0502020204030204" pitchFamily="34" charset="0"/>
              </a:rPr>
              <a:t> Φάση</a:t>
            </a:r>
          </a:p>
        </p:txBody>
      </p:sp>
      <p:sp>
        <p:nvSpPr>
          <p:cNvPr id="73" name="TextBox 72">
            <a:extLst>
              <a:ext uri="{FF2B5EF4-FFF2-40B4-BE49-F238E27FC236}">
                <a16:creationId xmlns:a16="http://schemas.microsoft.com/office/drawing/2014/main" id="{1136691E-4AEA-D9CE-86FE-DD5003F4160E}"/>
              </a:ext>
            </a:extLst>
          </p:cNvPr>
          <p:cNvSpPr txBox="1"/>
          <p:nvPr/>
        </p:nvSpPr>
        <p:spPr>
          <a:xfrm>
            <a:off x="2348823" y="983636"/>
            <a:ext cx="1928439" cy="267723"/>
          </a:xfrm>
          <a:prstGeom prst="roundRect">
            <a:avLst/>
          </a:prstGeom>
          <a:noFill/>
          <a:ln w="12700">
            <a:solidFill>
              <a:srgbClr val="669900"/>
            </a:solidFill>
          </a:ln>
        </p:spPr>
        <p:txBody>
          <a:bodyPr wrap="square" lIns="36000" tIns="36000" rIns="36000" bIns="36000">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n-US" sz="1100" dirty="0">
                <a:latin typeface="Calibri" panose="020F0502020204030204" pitchFamily="34" charset="0"/>
                <a:cs typeface="Calibri" panose="020F0502020204030204" pitchFamily="34" charset="0"/>
              </a:rPr>
              <a:t>31 </a:t>
            </a:r>
            <a:r>
              <a:rPr lang="el-GR" sz="1100" dirty="0">
                <a:latin typeface="Calibri" panose="020F0502020204030204" pitchFamily="34" charset="0"/>
                <a:cs typeface="Calibri" panose="020F0502020204030204" pitchFamily="34" charset="0"/>
              </a:rPr>
              <a:t>Μαρτίου</a:t>
            </a:r>
            <a:r>
              <a:rPr lang="en-US" sz="1100" dirty="0">
                <a:latin typeface="Calibri" panose="020F0502020204030204" pitchFamily="34" charset="0"/>
                <a:cs typeface="Calibri" panose="020F0502020204030204" pitchFamily="34" charset="0"/>
              </a:rPr>
              <a:t> 2025</a:t>
            </a:r>
            <a:endParaRPr lang="el-GR" sz="1100" dirty="0">
              <a:latin typeface="Calibri" panose="020F0502020204030204" pitchFamily="34" charset="0"/>
              <a:cs typeface="Calibri" panose="020F0502020204030204" pitchFamily="34" charset="0"/>
            </a:endParaRPr>
          </a:p>
        </p:txBody>
      </p:sp>
      <p:sp>
        <p:nvSpPr>
          <p:cNvPr id="84" name="TextBox 83">
            <a:extLst>
              <a:ext uri="{FF2B5EF4-FFF2-40B4-BE49-F238E27FC236}">
                <a16:creationId xmlns:a16="http://schemas.microsoft.com/office/drawing/2014/main" id="{AADC5495-CE19-2C34-67F1-08C346DFD10F}"/>
              </a:ext>
            </a:extLst>
          </p:cNvPr>
          <p:cNvSpPr txBox="1"/>
          <p:nvPr/>
        </p:nvSpPr>
        <p:spPr>
          <a:xfrm>
            <a:off x="232771" y="2742911"/>
            <a:ext cx="1928439" cy="267723"/>
          </a:xfrm>
          <a:prstGeom prst="roundRect">
            <a:avLst/>
          </a:prstGeom>
          <a:noFill/>
          <a:ln w="12700">
            <a:solidFill>
              <a:srgbClr val="669900"/>
            </a:solidFill>
          </a:ln>
        </p:spPr>
        <p:txBody>
          <a:bodyPr wrap="square" lIns="36000" tIns="36000" rIns="36000" bIns="36000">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n-US" sz="1100" dirty="0">
                <a:latin typeface="Calibri" panose="020F0502020204030204" pitchFamily="34" charset="0"/>
                <a:cs typeface="Calibri" panose="020F0502020204030204" pitchFamily="34" charset="0"/>
              </a:rPr>
              <a:t>31 </a:t>
            </a:r>
            <a:r>
              <a:rPr lang="el-GR" sz="1100" dirty="0">
                <a:latin typeface="Calibri" panose="020F0502020204030204" pitchFamily="34" charset="0"/>
                <a:cs typeface="Calibri" panose="020F0502020204030204" pitchFamily="34" charset="0"/>
              </a:rPr>
              <a:t>Δεκεμβρίου</a:t>
            </a:r>
            <a:r>
              <a:rPr lang="en-US" sz="1100" dirty="0">
                <a:latin typeface="Calibri" panose="020F0502020204030204" pitchFamily="34" charset="0"/>
                <a:cs typeface="Calibri" panose="020F0502020204030204" pitchFamily="34" charset="0"/>
              </a:rPr>
              <a:t> 2025</a:t>
            </a:r>
            <a:endParaRPr lang="el-GR" sz="1100" b="0" dirty="0">
              <a:latin typeface="Calibri" panose="020F0502020204030204" pitchFamily="34" charset="0"/>
              <a:cs typeface="Calibri" panose="020F0502020204030204" pitchFamily="34" charset="0"/>
            </a:endParaRPr>
          </a:p>
        </p:txBody>
      </p:sp>
      <p:cxnSp>
        <p:nvCxnSpPr>
          <p:cNvPr id="5" name="Straight Arrow Connector 4">
            <a:extLst>
              <a:ext uri="{FF2B5EF4-FFF2-40B4-BE49-F238E27FC236}">
                <a16:creationId xmlns:a16="http://schemas.microsoft.com/office/drawing/2014/main" id="{B7F35187-9779-F269-0E95-75036A3CD488}"/>
              </a:ext>
            </a:extLst>
          </p:cNvPr>
          <p:cNvCxnSpPr/>
          <p:nvPr/>
        </p:nvCxnSpPr>
        <p:spPr>
          <a:xfrm>
            <a:off x="1934817" y="2277063"/>
            <a:ext cx="1378226" cy="0"/>
          </a:xfrm>
          <a:prstGeom prst="straightConnector1">
            <a:avLst/>
          </a:prstGeom>
          <a:ln w="28575">
            <a:solidFill>
              <a:srgbClr val="669900"/>
            </a:solidFill>
            <a:tailEnd type="triangle"/>
          </a:ln>
        </p:spPr>
        <p:style>
          <a:lnRef idx="1">
            <a:schemeClr val="accent2"/>
          </a:lnRef>
          <a:fillRef idx="0">
            <a:schemeClr val="accent2"/>
          </a:fillRef>
          <a:effectRef idx="0">
            <a:schemeClr val="accent2"/>
          </a:effectRef>
          <a:fontRef idx="minor">
            <a:schemeClr val="tx1"/>
          </a:fontRef>
        </p:style>
      </p:cxnSp>
      <p:sp>
        <p:nvSpPr>
          <p:cNvPr id="15" name="TextBox 14">
            <a:extLst>
              <a:ext uri="{FF2B5EF4-FFF2-40B4-BE49-F238E27FC236}">
                <a16:creationId xmlns:a16="http://schemas.microsoft.com/office/drawing/2014/main" id="{AADC5495-CE19-2C34-67F1-08C346DFD10F}"/>
              </a:ext>
            </a:extLst>
          </p:cNvPr>
          <p:cNvSpPr txBox="1"/>
          <p:nvPr/>
        </p:nvSpPr>
        <p:spPr>
          <a:xfrm>
            <a:off x="1477617" y="4227462"/>
            <a:ext cx="6375847" cy="284749"/>
          </a:xfrm>
          <a:prstGeom prst="roundRect">
            <a:avLst/>
          </a:prstGeom>
          <a:noFill/>
          <a:ln w="12700">
            <a:solidFill>
              <a:srgbClr val="669900"/>
            </a:solidFill>
          </a:ln>
        </p:spPr>
        <p:txBody>
          <a:bodyPr wrap="square" lIns="36000" tIns="36000" rIns="36000" bIns="36000">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l-GR" sz="1200" dirty="0">
                <a:latin typeface="Calibri" panose="020F0502020204030204" pitchFamily="34" charset="0"/>
                <a:cs typeface="Calibri" panose="020F0502020204030204" pitchFamily="34" charset="0"/>
              </a:rPr>
              <a:t>Περίπου </a:t>
            </a:r>
            <a:r>
              <a:rPr lang="en-US" sz="1200" dirty="0">
                <a:latin typeface="Calibri" panose="020F0502020204030204" pitchFamily="34" charset="0"/>
                <a:cs typeface="Calibri" panose="020F0502020204030204" pitchFamily="34" charset="0"/>
              </a:rPr>
              <a:t>2 </a:t>
            </a:r>
            <a:r>
              <a:rPr lang="el-GR" sz="1200" dirty="0">
                <a:latin typeface="Calibri" panose="020F0502020204030204" pitchFamily="34" charset="0"/>
                <a:cs typeface="Calibri" panose="020F0502020204030204" pitchFamily="34" charset="0"/>
              </a:rPr>
              <a:t>δις € εκτιμάται ότι θα ανακατευθυνθούν στις νέες προτεραιότητες</a:t>
            </a:r>
            <a:endParaRPr lang="el-GR" sz="1100" b="0" dirty="0">
              <a:latin typeface="Calibri" panose="020F0502020204030204" pitchFamily="34" charset="0"/>
              <a:cs typeface="Calibri" panose="020F0502020204030204" pitchFamily="34" charset="0"/>
            </a:endParaRPr>
          </a:p>
        </p:txBody>
      </p:sp>
      <p:pic>
        <p:nvPicPr>
          <p:cNvPr id="2" name="Εικόνα 7">
            <a:extLst>
              <a:ext uri="{FF2B5EF4-FFF2-40B4-BE49-F238E27FC236}">
                <a16:creationId xmlns:a16="http://schemas.microsoft.com/office/drawing/2014/main" id="{0FDCFF22-A612-1618-1CD9-9DC2F86AFDD4}"/>
              </a:ext>
            </a:extLst>
          </p:cNvPr>
          <p:cNvPicPr>
            <a:picLocks noChangeAspect="1"/>
          </p:cNvPicPr>
          <p:nvPr/>
        </p:nvPicPr>
        <p:blipFill>
          <a:blip r:embed="rId5"/>
          <a:stretch>
            <a:fillRect/>
          </a:stretch>
        </p:blipFill>
        <p:spPr>
          <a:xfrm>
            <a:off x="3014480" y="4556569"/>
            <a:ext cx="2750780" cy="544588"/>
          </a:xfrm>
          <a:prstGeom prst="rect">
            <a:avLst/>
          </a:prstGeom>
        </p:spPr>
      </p:pic>
    </p:spTree>
    <p:extLst>
      <p:ext uri="{BB962C8B-B14F-4D97-AF65-F5344CB8AC3E}">
        <p14:creationId xmlns:p14="http://schemas.microsoft.com/office/powerpoint/2010/main" val="3562669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D6191-1291-467D-EB43-6964A6F9DF80}"/>
            </a:ext>
          </a:extLst>
        </p:cNvPr>
        <p:cNvGrpSpPr/>
        <p:nvPr/>
      </p:nvGrpSpPr>
      <p:grpSpPr>
        <a:xfrm>
          <a:off x="0" y="0"/>
          <a:ext cx="0" cy="0"/>
          <a:chOff x="0" y="0"/>
          <a:chExt cx="0" cy="0"/>
        </a:xfrm>
      </p:grpSpPr>
      <p:cxnSp>
        <p:nvCxnSpPr>
          <p:cNvPr id="49" name="Ευθεία γραμμή σύνδεσης 48">
            <a:extLst>
              <a:ext uri="{FF2B5EF4-FFF2-40B4-BE49-F238E27FC236}">
                <a16:creationId xmlns:a16="http://schemas.microsoft.com/office/drawing/2014/main" id="{22B7E447-ACF6-E6ED-3EBB-A288AF5BD4C6}"/>
              </a:ext>
            </a:extLst>
          </p:cNvPr>
          <p:cNvCxnSpPr/>
          <p:nvPr/>
        </p:nvCxnSpPr>
        <p:spPr>
          <a:xfrm>
            <a:off x="0" y="588382"/>
            <a:ext cx="1069076" cy="0"/>
          </a:xfrm>
          <a:prstGeom prst="line">
            <a:avLst/>
          </a:prstGeom>
          <a:ln w="19050">
            <a:solidFill>
              <a:srgbClr val="005E88"/>
            </a:solidFill>
          </a:ln>
        </p:spPr>
        <p:style>
          <a:lnRef idx="1">
            <a:schemeClr val="accent1"/>
          </a:lnRef>
          <a:fillRef idx="0">
            <a:schemeClr val="accent1"/>
          </a:fillRef>
          <a:effectRef idx="0">
            <a:schemeClr val="accent1"/>
          </a:effectRef>
          <a:fontRef idx="minor">
            <a:schemeClr val="tx1"/>
          </a:fontRef>
        </p:style>
      </p:cxnSp>
      <p:sp>
        <p:nvSpPr>
          <p:cNvPr id="50" name="Google Shape;162;p27">
            <a:extLst>
              <a:ext uri="{FF2B5EF4-FFF2-40B4-BE49-F238E27FC236}">
                <a16:creationId xmlns:a16="http://schemas.microsoft.com/office/drawing/2014/main" id="{E659ED79-E1A7-77D7-8209-85C4A1CB7540}"/>
              </a:ext>
            </a:extLst>
          </p:cNvPr>
          <p:cNvSpPr txBox="1">
            <a:spLocks/>
          </p:cNvSpPr>
          <p:nvPr/>
        </p:nvSpPr>
        <p:spPr>
          <a:xfrm>
            <a:off x="-1" y="15682"/>
            <a:ext cx="5306291" cy="525443"/>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3600"/>
              <a:buFont typeface="Urbanist"/>
              <a:buNone/>
              <a:defRPr sz="4100" b="1" i="0" u="none" strike="noStrike" cap="none">
                <a:solidFill>
                  <a:schemeClr val="dk1"/>
                </a:solidFill>
                <a:latin typeface="Urbanist"/>
                <a:ea typeface="Urbanist"/>
                <a:cs typeface="Urbanist"/>
                <a:sym typeface="Urbanist"/>
              </a:defRPr>
            </a:lvl1pPr>
            <a:lvl2pPr marR="0" lvl="1"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2pPr>
            <a:lvl3pPr marR="0" lvl="2"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3pPr>
            <a:lvl4pPr marR="0" lvl="3"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4pPr>
            <a:lvl5pPr marR="0" lvl="4"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5pPr>
            <a:lvl6pPr marR="0" lvl="5"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6pPr>
            <a:lvl7pPr marR="0" lvl="6"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7pPr>
            <a:lvl8pPr marR="0" lvl="7"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8pPr>
            <a:lvl9pPr marR="0" lvl="8" algn="ctr" rtl="0">
              <a:lnSpc>
                <a:spcPct val="100000"/>
              </a:lnSpc>
              <a:spcBef>
                <a:spcPts val="0"/>
              </a:spcBef>
              <a:spcAft>
                <a:spcPts val="0"/>
              </a:spcAft>
              <a:buClr>
                <a:schemeClr val="dk1"/>
              </a:buClr>
              <a:buSzPts val="3600"/>
              <a:buFont typeface="Raleway"/>
              <a:buNone/>
              <a:defRPr sz="3600" b="1" i="0" u="none" strike="noStrike" cap="none">
                <a:solidFill>
                  <a:schemeClr val="dk1"/>
                </a:solidFill>
                <a:latin typeface="Raleway"/>
                <a:ea typeface="Raleway"/>
                <a:cs typeface="Raleway"/>
                <a:sym typeface="Raleway"/>
              </a:defRPr>
            </a:lvl9pPr>
          </a:lstStyle>
          <a:p>
            <a:r>
              <a:rPr lang="el-GR" sz="1800" dirty="0">
                <a:latin typeface="Calibri" panose="020F0502020204030204" pitchFamily="34" charset="0"/>
                <a:ea typeface="Urbanist" panose="020B0604020202020204" charset="0"/>
                <a:cs typeface="Calibri" panose="020F0502020204030204" pitchFamily="34" charset="0"/>
              </a:rPr>
              <a:t>Ενδιάμεση Αναθεώρηση </a:t>
            </a:r>
            <a:r>
              <a:rPr lang="en-US" sz="1800" dirty="0">
                <a:latin typeface="Calibri" panose="020F0502020204030204" pitchFamily="34" charset="0"/>
                <a:ea typeface="Urbanist" panose="020B0604020202020204" charset="0"/>
                <a:cs typeface="Calibri" panose="020F0502020204030204" pitchFamily="34" charset="0"/>
              </a:rPr>
              <a:t>– E</a:t>
            </a:r>
            <a:r>
              <a:rPr lang="el-GR" sz="1800" dirty="0">
                <a:latin typeface="Calibri" panose="020F0502020204030204" pitchFamily="34" charset="0"/>
                <a:ea typeface="Urbanist" panose="020B0604020202020204" charset="0"/>
                <a:cs typeface="Calibri" panose="020F0502020204030204" pitchFamily="34" charset="0"/>
              </a:rPr>
              <a:t>ΣΠ</a:t>
            </a:r>
            <a:r>
              <a:rPr lang="en-US" sz="1800" dirty="0">
                <a:latin typeface="Calibri" panose="020F0502020204030204" pitchFamily="34" charset="0"/>
                <a:ea typeface="Urbanist" panose="020B0604020202020204" charset="0"/>
                <a:cs typeface="Calibri" panose="020F0502020204030204" pitchFamily="34" charset="0"/>
              </a:rPr>
              <a:t>A 2021-2027 </a:t>
            </a:r>
          </a:p>
        </p:txBody>
      </p:sp>
      <p:sp>
        <p:nvSpPr>
          <p:cNvPr id="39" name="TextBox 38">
            <a:extLst>
              <a:ext uri="{FF2B5EF4-FFF2-40B4-BE49-F238E27FC236}">
                <a16:creationId xmlns:a16="http://schemas.microsoft.com/office/drawing/2014/main" id="{A40821BC-4C43-C329-6C01-F219B2258FD9}"/>
              </a:ext>
            </a:extLst>
          </p:cNvPr>
          <p:cNvSpPr txBox="1"/>
          <p:nvPr/>
        </p:nvSpPr>
        <p:spPr>
          <a:xfrm>
            <a:off x="1712069" y="937467"/>
            <a:ext cx="6967732" cy="3330976"/>
          </a:xfrm>
          <a:prstGeom prst="rect">
            <a:avLst/>
          </a:prstGeom>
          <a:noFill/>
          <a:ln w="22225" cmpd="sng">
            <a:solidFill>
              <a:srgbClr val="669900"/>
            </a:solidFill>
            <a:prstDash val="sysDot"/>
          </a:ln>
        </p:spPr>
        <p:txBody>
          <a:bodyPr wrap="square">
            <a:spAutoFit/>
          </a:bodyPr>
          <a:lstStyle>
            <a:defPPr marR="0" lvl="0" algn="l" rtl="0">
              <a:lnSpc>
                <a:spcPct val="100000"/>
              </a:lnSpc>
              <a:spcBef>
                <a:spcPts val="0"/>
              </a:spcBef>
              <a:spcAft>
                <a:spcPts val="0"/>
              </a:spcAft>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endParaRPr lang="en-US" sz="1800" dirty="0">
              <a:solidFill>
                <a:srgbClr val="00BFDF"/>
              </a:solidFill>
              <a:latin typeface="Calibri" panose="020F0502020204030204" pitchFamily="34" charset="0"/>
              <a:cs typeface="Calibri" panose="020F0502020204030204" pitchFamily="34" charset="0"/>
            </a:endParaRPr>
          </a:p>
          <a:p>
            <a:pPr marL="285750" indent="-285750">
              <a:buBlip>
                <a:blip r:embed="rId3">
                  <a:extLst>
                    <a:ext uri="{96DAC541-7B7A-43D3-8B79-37D633B846F1}">
                      <asvg:svgBlip xmlns:asvg="http://schemas.microsoft.com/office/drawing/2016/SVG/main" r:embed="rId4"/>
                    </a:ext>
                  </a:extLst>
                </a:blip>
              </a:buBlip>
            </a:pPr>
            <a:r>
              <a:rPr lang="el-GR" dirty="0">
                <a:latin typeface="Calibri" panose="020F0502020204030204" pitchFamily="34" charset="0"/>
                <a:cs typeface="Calibri" panose="020F0502020204030204" pitchFamily="34" charset="0"/>
              </a:rPr>
              <a:t>20% προκαταβολή στους άξονες για τις νέες προτεραιότητες </a:t>
            </a:r>
          </a:p>
          <a:p>
            <a:pPr marL="285750" indent="-285750">
              <a:buBlip>
                <a:blip r:embed="rId3">
                  <a:extLst>
                    <a:ext uri="{96DAC541-7B7A-43D3-8B79-37D633B846F1}">
                      <asvg:svgBlip xmlns:asvg="http://schemas.microsoft.com/office/drawing/2016/SVG/main" r:embed="rId4"/>
                    </a:ext>
                  </a:extLst>
                </a:blip>
              </a:buBlip>
            </a:pPr>
            <a:r>
              <a:rPr lang="el-GR" dirty="0">
                <a:latin typeface="Calibri" panose="020F0502020204030204" pitchFamily="34" charset="0"/>
                <a:cs typeface="Calibri" panose="020F0502020204030204" pitchFamily="34" charset="0"/>
              </a:rPr>
              <a:t>30% προκαταβολή για άξονες STEP</a:t>
            </a:r>
          </a:p>
          <a:p>
            <a:pPr marL="285750" indent="-285750">
              <a:buBlip>
                <a:blip r:embed="rId3">
                  <a:extLst>
                    <a:ext uri="{96DAC541-7B7A-43D3-8B79-37D633B846F1}">
                      <asvg:svgBlip xmlns:asvg="http://schemas.microsoft.com/office/drawing/2016/SVG/main" r:embed="rId4"/>
                    </a:ext>
                  </a:extLst>
                </a:blip>
              </a:buBlip>
            </a:pPr>
            <a:r>
              <a:rPr lang="el-GR" dirty="0">
                <a:latin typeface="Calibri" panose="020F0502020204030204" pitchFamily="34" charset="0"/>
                <a:cs typeface="Calibri" panose="020F0502020204030204" pitchFamily="34" charset="0"/>
              </a:rPr>
              <a:t>Δυνατότητα</a:t>
            </a:r>
            <a:r>
              <a:rPr lang="el-GR" dirty="0">
                <a:latin typeface="Calibri" panose="020F0502020204030204" pitchFamily="34" charset="0"/>
                <a:ea typeface="Aptos" panose="020B0004020202020204" pitchFamily="34" charset="0"/>
                <a:cs typeface="Calibri" panose="020F0502020204030204" pitchFamily="34" charset="0"/>
              </a:rPr>
              <a:t> αύξησης ποσοστού συγχρηματοδότησης + 10% για τις νέες προτεραιότητες </a:t>
            </a:r>
          </a:p>
          <a:p>
            <a:endParaRPr lang="en-US" dirty="0">
              <a:solidFill>
                <a:srgbClr val="669900"/>
              </a:solidFill>
              <a:latin typeface="Calibri" panose="020F0502020204030204" pitchFamily="34" charset="0"/>
              <a:cs typeface="Calibri" panose="020F0502020204030204" pitchFamily="34" charset="0"/>
            </a:endParaRPr>
          </a:p>
          <a:p>
            <a:r>
              <a:rPr lang="el-GR" dirty="0">
                <a:solidFill>
                  <a:srgbClr val="669900"/>
                </a:solidFill>
                <a:latin typeface="Calibri" panose="020F0502020204030204" pitchFamily="34" charset="0"/>
                <a:cs typeface="Calibri" panose="020F0502020204030204" pitchFamily="34" charset="0"/>
              </a:rPr>
              <a:t>Εφόσον ανακατανεμηθεί  </a:t>
            </a:r>
            <a:r>
              <a:rPr lang="el-GR" sz="1800" dirty="0">
                <a:solidFill>
                  <a:srgbClr val="669900"/>
                </a:solidFill>
                <a:latin typeface="Calibri" panose="020F0502020204030204" pitchFamily="34" charset="0"/>
                <a:cs typeface="Calibri" panose="020F0502020204030204" pitchFamily="34" charset="0"/>
              </a:rPr>
              <a:t>τουλάχιστον 10% </a:t>
            </a:r>
            <a:r>
              <a:rPr lang="el-GR" dirty="0">
                <a:solidFill>
                  <a:srgbClr val="669900"/>
                </a:solidFill>
                <a:latin typeface="Calibri" panose="020F0502020204030204" pitchFamily="34" charset="0"/>
                <a:cs typeface="Calibri" panose="020F0502020204030204" pitchFamily="34" charset="0"/>
              </a:rPr>
              <a:t>των συνολικών πόρων του Προγράμματος στις νέες προτεραιότητες, ενεργοποιούνται επιπλέον τα εξής: </a:t>
            </a:r>
            <a:r>
              <a:rPr lang="el-GR" kern="100" dirty="0">
                <a:solidFill>
                  <a:srgbClr val="669900"/>
                </a:solidFill>
                <a:latin typeface="Calibri" panose="020F0502020204030204" pitchFamily="34" charset="0"/>
                <a:ea typeface="Aptos" panose="020B0004020202020204" pitchFamily="34" charset="0"/>
                <a:cs typeface="Calibri" panose="020F0502020204030204" pitchFamily="34" charset="0"/>
              </a:rPr>
              <a:t> </a:t>
            </a:r>
            <a:endParaRPr lang="en-US" kern="100" dirty="0">
              <a:solidFill>
                <a:srgbClr val="669900"/>
              </a:solidFill>
              <a:latin typeface="Calibri" panose="020F0502020204030204" pitchFamily="34" charset="0"/>
              <a:ea typeface="Aptos" panose="020B0004020202020204" pitchFamily="34" charset="0"/>
              <a:cs typeface="Calibri" panose="020F0502020204030204" pitchFamily="34" charset="0"/>
            </a:endParaRPr>
          </a:p>
          <a:p>
            <a:endParaRPr lang="el-GR" b="0" dirty="0">
              <a:solidFill>
                <a:srgbClr val="669900"/>
              </a:solidFill>
              <a:latin typeface="Calibri" panose="020F0502020204030204" pitchFamily="34" charset="0"/>
              <a:cs typeface="Calibri" panose="020F0502020204030204" pitchFamily="34" charset="0"/>
            </a:endParaRPr>
          </a:p>
          <a:p>
            <a:pPr marL="285750" indent="-285750">
              <a:lnSpc>
                <a:spcPct val="107000"/>
              </a:lnSpc>
              <a:spcAft>
                <a:spcPts val="1591"/>
              </a:spcAft>
              <a:buBlip>
                <a:blip r:embed="rId3">
                  <a:extLst>
                    <a:ext uri="{96DAC541-7B7A-43D3-8B79-37D633B846F1}">
                      <asvg:svgBlip xmlns:asvg="http://schemas.microsoft.com/office/drawing/2016/SVG/main" r:embed="rId4"/>
                    </a:ext>
                  </a:extLst>
                </a:blip>
              </a:buBlip>
            </a:pPr>
            <a:r>
              <a:rPr lang="el-GR" dirty="0">
                <a:latin typeface="Calibri" panose="020F0502020204030204" pitchFamily="34" charset="0"/>
                <a:cs typeface="Calibri" panose="020F0502020204030204" pitchFamily="34" charset="0"/>
              </a:rPr>
              <a:t>1,5% πρόσθετη προκαταβολή το 2026 επί του συνόλου του προγράμματος</a:t>
            </a:r>
          </a:p>
          <a:p>
            <a:pPr marL="285750" indent="-285750">
              <a:buBlip>
                <a:blip r:embed="rId3">
                  <a:extLst>
                    <a:ext uri="{96DAC541-7B7A-43D3-8B79-37D633B846F1}">
                      <asvg:svgBlip xmlns:asvg="http://schemas.microsoft.com/office/drawing/2016/SVG/main" r:embed="rId4"/>
                    </a:ext>
                  </a:extLst>
                </a:blip>
              </a:buBlip>
            </a:pPr>
            <a:r>
              <a:rPr lang="el-GR" dirty="0">
                <a:latin typeface="Calibri" panose="020F0502020204030204" pitchFamily="34" charset="0"/>
                <a:ea typeface="Aptos" panose="020B0004020202020204" pitchFamily="34" charset="0"/>
                <a:cs typeface="Calibri" panose="020F0502020204030204" pitchFamily="34" charset="0"/>
              </a:rPr>
              <a:t>Παράταση επιλεξιμότητας δαπανών έως 31/12/2030 για το σύνολο του προγράμματος</a:t>
            </a:r>
          </a:p>
        </p:txBody>
      </p:sp>
      <p:sp>
        <p:nvSpPr>
          <p:cNvPr id="70" name="TextBox 69">
            <a:extLst>
              <a:ext uri="{FF2B5EF4-FFF2-40B4-BE49-F238E27FC236}">
                <a16:creationId xmlns:a16="http://schemas.microsoft.com/office/drawing/2014/main" id="{0B9358FD-8C60-B65C-0842-8F5BC60B6F0B}"/>
              </a:ext>
            </a:extLst>
          </p:cNvPr>
          <p:cNvSpPr txBox="1"/>
          <p:nvPr/>
        </p:nvSpPr>
        <p:spPr>
          <a:xfrm>
            <a:off x="108548" y="2401490"/>
            <a:ext cx="1122635" cy="340519"/>
          </a:xfrm>
          <a:prstGeom prst="roundRect">
            <a:avLst/>
          </a:prstGeom>
          <a:solidFill>
            <a:srgbClr val="669900"/>
          </a:solidFill>
        </p:spPr>
        <p:txBody>
          <a:bodyPr wrap="square">
            <a:spAutoFit/>
          </a:bodyPr>
          <a:lstStyle>
            <a:defPPr marR="0" lvl="0" algn="l" rtl="0">
              <a:lnSpc>
                <a:spcPct val="100000"/>
              </a:lnSpc>
              <a:spcBef>
                <a:spcPts val="0"/>
              </a:spcBef>
              <a:spcAft>
                <a:spcPts val="0"/>
              </a:spcAft>
              <a:defRPr/>
            </a:defPPr>
            <a:lvl1pPr>
              <a:buClrTx/>
              <a:buFontTx/>
              <a:buNone/>
              <a:defRPr sz="1600" b="1" kern="1200">
                <a:solidFill>
                  <a:srgbClr val="005E88"/>
                </a:solidFill>
                <a:latin typeface="Urbanist" panose="020B0604020202020204" charset="0"/>
                <a:ea typeface="Urbanist" panose="020B0604020202020204" charset="0"/>
                <a:cs typeface="Urbanist" panose="020B0604020202020204" charset="0"/>
              </a:defRPr>
            </a:lvl1pPr>
          </a:lstStyle>
          <a:p>
            <a:pPr algn="ctr"/>
            <a:r>
              <a:rPr lang="el-GR" sz="1400" dirty="0">
                <a:solidFill>
                  <a:schemeClr val="bg1"/>
                </a:solidFill>
                <a:latin typeface="Calibri" panose="020F0502020204030204" pitchFamily="34" charset="0"/>
                <a:cs typeface="Calibri" panose="020F0502020204030204" pitchFamily="34" charset="0"/>
              </a:rPr>
              <a:t>Κίνητρα</a:t>
            </a:r>
          </a:p>
        </p:txBody>
      </p:sp>
      <p:cxnSp>
        <p:nvCxnSpPr>
          <p:cNvPr id="5" name="Straight Arrow Connector 4">
            <a:extLst>
              <a:ext uri="{FF2B5EF4-FFF2-40B4-BE49-F238E27FC236}">
                <a16:creationId xmlns:a16="http://schemas.microsoft.com/office/drawing/2014/main" id="{B4C01CDB-3B51-FC81-BF13-948D3EF8CFE7}"/>
              </a:ext>
            </a:extLst>
          </p:cNvPr>
          <p:cNvCxnSpPr>
            <a:cxnSpLocks/>
          </p:cNvCxnSpPr>
          <p:nvPr/>
        </p:nvCxnSpPr>
        <p:spPr>
          <a:xfrm>
            <a:off x="1231183" y="2571749"/>
            <a:ext cx="480885" cy="0"/>
          </a:xfrm>
          <a:prstGeom prst="straightConnector1">
            <a:avLst/>
          </a:prstGeom>
          <a:ln w="28575">
            <a:solidFill>
              <a:srgbClr val="669900"/>
            </a:solidFill>
            <a:tailEnd type="triangle"/>
          </a:ln>
        </p:spPr>
        <p:style>
          <a:lnRef idx="1">
            <a:schemeClr val="accent2"/>
          </a:lnRef>
          <a:fillRef idx="0">
            <a:schemeClr val="accent2"/>
          </a:fillRef>
          <a:effectRef idx="0">
            <a:schemeClr val="accent2"/>
          </a:effectRef>
          <a:fontRef idx="minor">
            <a:schemeClr val="tx1"/>
          </a:fontRef>
        </p:style>
      </p:cxnSp>
      <p:pic>
        <p:nvPicPr>
          <p:cNvPr id="8" name="Εικόνα 7">
            <a:extLst>
              <a:ext uri="{FF2B5EF4-FFF2-40B4-BE49-F238E27FC236}">
                <a16:creationId xmlns:a16="http://schemas.microsoft.com/office/drawing/2014/main" id="{B43A2E96-D7C2-B3F8-F615-9B1AB17E82C2}"/>
              </a:ext>
            </a:extLst>
          </p:cNvPr>
          <p:cNvPicPr>
            <a:picLocks noChangeAspect="1"/>
          </p:cNvPicPr>
          <p:nvPr/>
        </p:nvPicPr>
        <p:blipFill>
          <a:blip r:embed="rId5"/>
          <a:stretch>
            <a:fillRect/>
          </a:stretch>
        </p:blipFill>
        <p:spPr>
          <a:xfrm>
            <a:off x="3027450" y="4583230"/>
            <a:ext cx="2750780" cy="544588"/>
          </a:xfrm>
          <a:prstGeom prst="rect">
            <a:avLst/>
          </a:prstGeom>
        </p:spPr>
      </p:pic>
    </p:spTree>
    <p:extLst>
      <p:ext uri="{BB962C8B-B14F-4D97-AF65-F5344CB8AC3E}">
        <p14:creationId xmlns:p14="http://schemas.microsoft.com/office/powerpoint/2010/main" val="338332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363201" y="1172498"/>
            <a:ext cx="8417597" cy="3229896"/>
          </a:xfrm>
        </p:spPr>
        <p:txBody>
          <a:bodyPr>
            <a:normAutofit fontScale="70000" lnSpcReduction="20000"/>
          </a:bodyPr>
          <a:lstStyle/>
          <a:p>
            <a:pPr marL="0" indent="0">
              <a:buNone/>
            </a:pPr>
            <a:r>
              <a:rPr lang="el-GR" dirty="0"/>
              <a:t>🔸 </a:t>
            </a:r>
            <a:r>
              <a:rPr lang="el-GR" sz="2100" b="1" kern="100" dirty="0">
                <a:solidFill>
                  <a:schemeClr val="accent2">
                    <a:lumMod val="50000"/>
                  </a:schemeClr>
                </a:solidFill>
                <a:cs typeface="Times New Roman" panose="02020603050405020304" pitchFamily="18" charset="0"/>
              </a:rPr>
              <a:t>Νέες προτεραιότητες</a:t>
            </a:r>
            <a:r>
              <a:rPr lang="en-US" sz="2100" b="1" kern="100" dirty="0">
                <a:solidFill>
                  <a:schemeClr val="accent2">
                    <a:lumMod val="50000"/>
                  </a:schemeClr>
                </a:solidFill>
                <a:cs typeface="Times New Roman" panose="02020603050405020304" pitchFamily="18" charset="0"/>
              </a:rPr>
              <a:t> EKT</a:t>
            </a:r>
            <a:r>
              <a:rPr lang="el-GR" dirty="0"/>
              <a:t> </a:t>
            </a:r>
          </a:p>
          <a:p>
            <a:pPr marL="0" indent="0">
              <a:buNone/>
            </a:pPr>
            <a:endParaRPr lang="el-GR" dirty="0"/>
          </a:p>
          <a:p>
            <a:pPr marL="287536" indent="-257175">
              <a:lnSpc>
                <a:spcPct val="150000"/>
              </a:lnSpc>
            </a:pPr>
            <a:r>
              <a:rPr lang="el-GR" sz="1400" b="1" dirty="0"/>
              <a:t>Δεξιότητες για άμυνα {</a:t>
            </a:r>
            <a:r>
              <a:rPr lang="el-GR" sz="1400" dirty="0"/>
              <a:t>Άρθρο 12</a:t>
            </a:r>
            <a:r>
              <a:rPr lang="en-US" sz="1400" dirty="0"/>
              <a:t>c</a:t>
            </a:r>
            <a:r>
              <a:rPr lang="el-GR" sz="1400" dirty="0"/>
              <a:t>}</a:t>
            </a:r>
            <a:r>
              <a:rPr lang="en-US" sz="1400" dirty="0"/>
              <a:t> / </a:t>
            </a:r>
            <a:r>
              <a:rPr lang="el-GR" sz="1400" dirty="0"/>
              <a:t>απόκτηση</a:t>
            </a:r>
            <a:r>
              <a:rPr lang="en-US" sz="1400" dirty="0"/>
              <a:t>, </a:t>
            </a:r>
            <a:r>
              <a:rPr lang="el-GR" sz="1400" dirty="0"/>
              <a:t>αναβάθμιση δεξιοτήτων και επανειδίκευση για:</a:t>
            </a:r>
          </a:p>
          <a:p>
            <a:pPr marL="575072" indent="-257175">
              <a:lnSpc>
                <a:spcPct val="150000"/>
              </a:lnSpc>
              <a:buFont typeface="Wingdings" panose="05000000000000000000" pitchFamily="2" charset="2"/>
              <a:buChar char="ü"/>
            </a:pPr>
            <a:r>
              <a:rPr lang="el-GR" sz="1400" dirty="0"/>
              <a:t>Πολιτική ετοιμότητα</a:t>
            </a:r>
          </a:p>
          <a:p>
            <a:pPr marL="575072" indent="-257175">
              <a:lnSpc>
                <a:spcPct val="150000"/>
              </a:lnSpc>
              <a:buFont typeface="Wingdings" panose="05000000000000000000" pitchFamily="2" charset="2"/>
              <a:buChar char="ü"/>
            </a:pPr>
            <a:r>
              <a:rPr lang="el-GR" sz="1400" dirty="0"/>
              <a:t>Αμυντική βιομηχανία, συμπεριλαμβανομένης της διπλής χρήσης</a:t>
            </a:r>
          </a:p>
          <a:p>
            <a:pPr marL="575072" indent="-257175">
              <a:lnSpc>
                <a:spcPct val="150000"/>
              </a:lnSpc>
              <a:buFont typeface="Wingdings" panose="05000000000000000000" pitchFamily="2" charset="2"/>
              <a:buChar char="ü"/>
            </a:pPr>
            <a:r>
              <a:rPr lang="en-US" sz="1400" dirty="0"/>
              <a:t>K</a:t>
            </a:r>
            <a:r>
              <a:rPr lang="el-GR" sz="1400" dirty="0" err="1"/>
              <a:t>υβερνοασφάλεια</a:t>
            </a:r>
            <a:endParaRPr lang="el-GR" sz="1400" dirty="0"/>
          </a:p>
          <a:p>
            <a:pPr marL="287536" indent="-257175">
              <a:lnSpc>
                <a:spcPct val="150000"/>
              </a:lnSpc>
            </a:pPr>
            <a:r>
              <a:rPr lang="el-GR" sz="1400" b="1" dirty="0"/>
              <a:t>Δεξιότητες για </a:t>
            </a:r>
            <a:r>
              <a:rPr lang="el-GR" sz="1400" b="1" dirty="0" err="1"/>
              <a:t>απανθρακοποίηση</a:t>
            </a:r>
            <a:r>
              <a:rPr lang="el-GR" sz="1400" b="1" dirty="0"/>
              <a:t> {</a:t>
            </a:r>
            <a:r>
              <a:rPr lang="el-GR" sz="1400" dirty="0"/>
              <a:t>Άρθρο 12</a:t>
            </a:r>
            <a:r>
              <a:rPr lang="en-US" sz="1400" dirty="0"/>
              <a:t>d</a:t>
            </a:r>
            <a:r>
              <a:rPr lang="el-GR" sz="1400" dirty="0"/>
              <a:t>} </a:t>
            </a:r>
            <a:r>
              <a:rPr lang="en-US" sz="1400" dirty="0"/>
              <a:t>/ </a:t>
            </a:r>
            <a:r>
              <a:rPr lang="el-GR" sz="1400" dirty="0"/>
              <a:t>απόκτηση</a:t>
            </a:r>
            <a:r>
              <a:rPr lang="en-US" sz="1400" dirty="0"/>
              <a:t>, </a:t>
            </a:r>
            <a:r>
              <a:rPr lang="el-GR" sz="1400" dirty="0"/>
              <a:t>αναβάθμιση δεξιοτήτων και επανειδίκευση για πράσινες θέσεις εργασίας, </a:t>
            </a:r>
            <a:r>
              <a:rPr lang="el-GR" sz="1400" dirty="0" err="1"/>
              <a:t>απολιγνιτοποίηση</a:t>
            </a:r>
            <a:r>
              <a:rPr lang="el-GR" sz="1400" dirty="0"/>
              <a:t> κ.ά.</a:t>
            </a:r>
          </a:p>
          <a:p>
            <a:pPr marL="0" indent="0">
              <a:buNone/>
            </a:pPr>
            <a:endParaRPr lang="el-GR" b="1" dirty="0"/>
          </a:p>
          <a:p>
            <a:pPr marL="0" indent="0">
              <a:lnSpc>
                <a:spcPct val="160000"/>
              </a:lnSpc>
              <a:buNone/>
            </a:pPr>
            <a:r>
              <a:rPr lang="el-GR" dirty="0"/>
              <a:t>🔸 </a:t>
            </a:r>
            <a:r>
              <a:rPr lang="en-US" sz="1900" b="1" dirty="0">
                <a:solidFill>
                  <a:schemeClr val="bg1">
                    <a:lumMod val="10000"/>
                  </a:schemeClr>
                </a:solidFill>
              </a:rPr>
              <a:t>STEP </a:t>
            </a:r>
            <a:r>
              <a:rPr lang="el-GR" sz="1900" b="1" dirty="0">
                <a:solidFill>
                  <a:schemeClr val="bg1">
                    <a:lumMod val="10000"/>
                  </a:schemeClr>
                </a:solidFill>
              </a:rPr>
              <a:t>{Άρθρο 12</a:t>
            </a:r>
            <a:r>
              <a:rPr lang="en-US" sz="1900" b="1" dirty="0">
                <a:solidFill>
                  <a:schemeClr val="bg1">
                    <a:lumMod val="10000"/>
                  </a:schemeClr>
                </a:solidFill>
              </a:rPr>
              <a:t>a</a:t>
            </a:r>
            <a:r>
              <a:rPr lang="el-GR" sz="1900" b="1" dirty="0">
                <a:solidFill>
                  <a:schemeClr val="bg1">
                    <a:lumMod val="10000"/>
                  </a:schemeClr>
                </a:solidFill>
              </a:rPr>
              <a:t>} </a:t>
            </a:r>
            <a:r>
              <a:rPr lang="el-GR" sz="1400" dirty="0"/>
              <a:t>– δυνατότητα ενσωμάτωσης της πρωτοβουλίας έως 31.12.2025</a:t>
            </a:r>
            <a:r>
              <a:rPr lang="el-GR" dirty="0"/>
              <a:t>. </a:t>
            </a:r>
          </a:p>
          <a:p>
            <a:pPr marL="302419" indent="0">
              <a:lnSpc>
                <a:spcPct val="160000"/>
              </a:lnSpc>
              <a:buNone/>
            </a:pPr>
            <a:endParaRPr lang="el-GR" b="1" dirty="0"/>
          </a:p>
          <a:p>
            <a:pPr marL="302419" indent="0">
              <a:lnSpc>
                <a:spcPct val="160000"/>
              </a:lnSpc>
              <a:buNone/>
            </a:pPr>
            <a:endParaRPr lang="el-GR" b="1" dirty="0"/>
          </a:p>
          <a:p>
            <a:pPr marL="302419" indent="0">
              <a:lnSpc>
                <a:spcPct val="160000"/>
              </a:lnSpc>
              <a:buNone/>
            </a:pPr>
            <a:r>
              <a:rPr lang="el-GR" sz="1400" b="1" dirty="0"/>
              <a:t>Σημείωση: </a:t>
            </a:r>
            <a:endParaRPr lang="en-US" sz="1400" b="1" dirty="0"/>
          </a:p>
          <a:p>
            <a:pPr marL="302419" indent="0">
              <a:lnSpc>
                <a:spcPct val="160000"/>
              </a:lnSpc>
              <a:buFont typeface="Wingdings" panose="05000000000000000000" pitchFamily="2" charset="2"/>
              <a:buChar char="q"/>
            </a:pPr>
            <a:r>
              <a:rPr lang="el-GR" sz="1400" dirty="0"/>
              <a:t>Το ΕΚΤ+ χρηματοδοτεί τις δεξιότητες στους παραπάνω νέους τομείς και τις δεξιότητες </a:t>
            </a:r>
            <a:r>
              <a:rPr lang="en-US" sz="1400" dirty="0"/>
              <a:t>STEP.</a:t>
            </a:r>
          </a:p>
          <a:p>
            <a:pPr marL="302419" indent="0">
              <a:lnSpc>
                <a:spcPct val="160000"/>
              </a:lnSpc>
              <a:buFont typeface="Wingdings" panose="05000000000000000000" pitchFamily="2" charset="2"/>
              <a:buChar char="q"/>
            </a:pPr>
            <a:r>
              <a:rPr lang="en-US" sz="1400" dirty="0"/>
              <a:t>To </a:t>
            </a:r>
            <a:r>
              <a:rPr lang="el-GR" sz="1400" dirty="0"/>
              <a:t>ΕΤΠΑ</a:t>
            </a:r>
            <a:r>
              <a:rPr lang="en-US" sz="1400" dirty="0"/>
              <a:t> </a:t>
            </a:r>
            <a:r>
              <a:rPr lang="el-GR" sz="1400" dirty="0"/>
              <a:t>χρηματοδοτεί τις δεξιότητες Ειδικού Στόχου 1.4 που συνδέονται με τη </a:t>
            </a:r>
            <a:r>
              <a:rPr lang="en-US" sz="1400" dirty="0"/>
              <a:t>RIS.</a:t>
            </a:r>
          </a:p>
        </p:txBody>
      </p:sp>
      <p:sp>
        <p:nvSpPr>
          <p:cNvPr id="6" name="Τίτλος 1">
            <a:extLst>
              <a:ext uri="{FF2B5EF4-FFF2-40B4-BE49-F238E27FC236}">
                <a16:creationId xmlns:a16="http://schemas.microsoft.com/office/drawing/2014/main" id="{3AD55E05-B8E3-D337-442E-86F909D3406F}"/>
              </a:ext>
            </a:extLst>
          </p:cNvPr>
          <p:cNvSpPr>
            <a:spLocks noGrp="1"/>
          </p:cNvSpPr>
          <p:nvPr>
            <p:ph type="title"/>
          </p:nvPr>
        </p:nvSpPr>
        <p:spPr>
          <a:xfrm>
            <a:off x="652165" y="263759"/>
            <a:ext cx="7839671" cy="665389"/>
          </a:xfrm>
        </p:spPr>
        <p:txBody>
          <a:bodyPr>
            <a:noAutofit/>
          </a:bodyPr>
          <a:lstStyle/>
          <a:p>
            <a:pPr algn="ctr"/>
            <a:r>
              <a:rPr lang="el-GR" sz="2386" dirty="0">
                <a:solidFill>
                  <a:srgbClr val="2F5496"/>
                </a:solidFill>
                <a:latin typeface="+mn-lt"/>
              </a:rPr>
              <a:t>Νέο Στρατηγικό Πλαίσιο Προτεραιοτήτων – ΕΚΤ+</a:t>
            </a:r>
            <a:r>
              <a:rPr lang="en-US" sz="2386" dirty="0">
                <a:solidFill>
                  <a:srgbClr val="2F5496"/>
                </a:solidFill>
                <a:latin typeface="+mn-lt"/>
              </a:rPr>
              <a:t> (1)</a:t>
            </a:r>
            <a:br>
              <a:rPr lang="el-GR" sz="2386" dirty="0">
                <a:latin typeface="+mn-lt"/>
              </a:rPr>
            </a:br>
            <a:endParaRPr lang="el-GR" sz="2386" dirty="0">
              <a:solidFill>
                <a:srgbClr val="19BEDE"/>
              </a:solidFill>
              <a:latin typeface="+mn-lt"/>
            </a:endParaRPr>
          </a:p>
        </p:txBody>
      </p:sp>
      <p:pic>
        <p:nvPicPr>
          <p:cNvPr id="2" name="Εικόνα 7">
            <a:extLst>
              <a:ext uri="{FF2B5EF4-FFF2-40B4-BE49-F238E27FC236}">
                <a16:creationId xmlns:a16="http://schemas.microsoft.com/office/drawing/2014/main" id="{C4761486-3A0E-AC5D-F572-4D2459C96E09}"/>
              </a:ext>
            </a:extLst>
          </p:cNvPr>
          <p:cNvPicPr>
            <a:picLocks noChangeAspect="1"/>
          </p:cNvPicPr>
          <p:nvPr/>
        </p:nvPicPr>
        <p:blipFill>
          <a:blip r:embed="rId2"/>
          <a:stretch>
            <a:fillRect/>
          </a:stretch>
        </p:blipFill>
        <p:spPr>
          <a:xfrm>
            <a:off x="3027450" y="4509285"/>
            <a:ext cx="2750780" cy="544588"/>
          </a:xfrm>
          <a:prstGeom prst="rect">
            <a:avLst/>
          </a:prstGeom>
        </p:spPr>
      </p:pic>
    </p:spTree>
    <p:extLst>
      <p:ext uri="{BB962C8B-B14F-4D97-AF65-F5344CB8AC3E}">
        <p14:creationId xmlns:p14="http://schemas.microsoft.com/office/powerpoint/2010/main" val="357590683"/>
      </p:ext>
    </p:extLst>
  </p:cSld>
  <p:clrMapOvr>
    <a:masterClrMapping/>
  </p:clrMapOvr>
</p:sld>
</file>

<file path=ppt/theme/theme1.xml><?xml version="1.0" encoding="utf-8"?>
<a:theme xmlns:a="http://schemas.openxmlformats.org/drawingml/2006/main" name="Pricing Strategies Proposal by Slidesgo">
  <a:themeElements>
    <a:clrScheme name="Simple Light">
      <a:dk1>
        <a:srgbClr val="005E88"/>
      </a:dk1>
      <a:lt1>
        <a:srgbClr val="F3F3F3"/>
      </a:lt1>
      <a:dk2>
        <a:srgbClr val="E8E8E8"/>
      </a:dk2>
      <a:lt2>
        <a:srgbClr val="99B5CE"/>
      </a:lt2>
      <a:accent1>
        <a:srgbClr val="297AB8"/>
      </a:accent1>
      <a:accent2>
        <a:srgbClr val="063C53"/>
      </a:accent2>
      <a:accent3>
        <a:srgbClr val="FFFFFF"/>
      </a:accent3>
      <a:accent4>
        <a:srgbClr val="FFFFFF"/>
      </a:accent4>
      <a:accent5>
        <a:srgbClr val="FFFFFF"/>
      </a:accent5>
      <a:accent6>
        <a:srgbClr val="FFFFFF"/>
      </a:accent6>
      <a:hlink>
        <a:srgbClr val="005E88"/>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ase">
  <a:themeElements>
    <a:clrScheme name="Θέμα του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Θέμα του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2945</TotalTime>
  <Words>1036</Words>
  <Application>Microsoft Office PowerPoint</Application>
  <PresentationFormat>Προβολή στην οθόνη (16:9)</PresentationFormat>
  <Paragraphs>110</Paragraphs>
  <Slides>14</Slides>
  <Notes>11</Notes>
  <HiddenSlides>0</HiddenSlides>
  <MMClips>0</MMClips>
  <ScaleCrop>false</ScaleCrop>
  <HeadingPairs>
    <vt:vector size="6" baseType="variant">
      <vt:variant>
        <vt:lpstr>Γραμματοσειρές που χρησιμοποιούνται</vt:lpstr>
      </vt:variant>
      <vt:variant>
        <vt:i4>8</vt:i4>
      </vt:variant>
      <vt:variant>
        <vt:lpstr>Θέμα</vt:lpstr>
      </vt:variant>
      <vt:variant>
        <vt:i4>2</vt:i4>
      </vt:variant>
      <vt:variant>
        <vt:lpstr>Τίτλοι διαφανειών</vt:lpstr>
      </vt:variant>
      <vt:variant>
        <vt:i4>14</vt:i4>
      </vt:variant>
    </vt:vector>
  </HeadingPairs>
  <TitlesOfParts>
    <vt:vector size="24" baseType="lpstr">
      <vt:lpstr>Arial</vt:lpstr>
      <vt:lpstr>Urbanist</vt:lpstr>
      <vt:lpstr>Roboto</vt:lpstr>
      <vt:lpstr>Trebuchet MS</vt:lpstr>
      <vt:lpstr>Calibri Light</vt:lpstr>
      <vt:lpstr>Times New Roman</vt:lpstr>
      <vt:lpstr>Calibri</vt:lpstr>
      <vt:lpstr>Wingdings</vt:lpstr>
      <vt:lpstr>Pricing Strategies Proposal by Slidesgo</vt:lpstr>
      <vt:lpstr>base</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Νέο Στρατηγικό Πλαίσιο Προτεραιοτήτων – ΕΚΤ+ (1) </vt:lpstr>
      <vt:lpstr>Νέο Στρατηγικό Πλαίσιο Προτεραιοτήτων – ΕΚΤ+ (2) (Ειδικοί Στόχοι) </vt:lpstr>
      <vt:lpstr>Ετήσια Έκθεση Συντονισμού ΕΣΠΑ-ΕΣΑΑ για το έτος 2024</vt:lpstr>
      <vt:lpstr>Στοιχεία Συσχέτισης</vt:lpstr>
      <vt:lpstr>Πορεία Εξέλιξης των δύο Χρηματοδοτικών Μέσων</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user</dc:creator>
  <cp:lastModifiedBy>ΧΡΙΣΤΟΦΗ ΑΙΚΑΤΕΡΙΝΗ (Katerina CHRISTOFI)</cp:lastModifiedBy>
  <cp:revision>240</cp:revision>
  <cp:lastPrinted>2025-11-21T11:36:08Z</cp:lastPrinted>
  <dcterms:modified xsi:type="dcterms:W3CDTF">2025-11-21T12:51:30Z</dcterms:modified>
</cp:coreProperties>
</file>